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/>
            <a:r>
              <a:t>Click to edit Master subtitle style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4" name="Shape 74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4.png"/><Relationship Id="rId4" Type="http://schemas.openxmlformats.org/officeDocument/2006/relationships/hyperlink" Target="http://www.actstudent.org/" TargetMode="External"/><Relationship Id="rId5" Type="http://schemas.openxmlformats.org/officeDocument/2006/relationships/hyperlink" Target="http://www.collegeboard.org/" TargetMode="Externa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9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hyperlink" Target="https://www.youtube.com/watch?v=vUkO6Gh3w6g" TargetMode="Externa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8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hyperlink" Target="http://www.fafsa.gov/" TargetMode="External"/><Relationship Id="rId4" Type="http://schemas.openxmlformats.org/officeDocument/2006/relationships/image" Target="../media/image11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2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hyperlink" Target="http://www.ecampustours.com/" TargetMode="External"/><Relationship Id="rId4" Type="http://schemas.openxmlformats.org/officeDocument/2006/relationships/hyperlink" Target="http://www.planningyourdreams.org/" TargetMode="External"/><Relationship Id="rId5" Type="http://schemas.openxmlformats.org/officeDocument/2006/relationships/hyperlink" Target="http://www.edsouth.org/SOS" TargetMode="External"/><Relationship Id="rId6" Type="http://schemas.openxmlformats.org/officeDocument/2006/relationships/hyperlink" Target="http://www.google.com/url?sa=i&amp;rct=j&amp;q=&amp;esrc=s&amp;frm=1&amp;source=images&amp;cd=&amp;cad=rja&amp;uact=8&amp;docid=svBQVc3pw2_tIM&amp;tbnid=q2uWBKXu3TJEsM:&amp;ved=0CAUQjRw&amp;url=http://www.uaslp.mx/spanish/academicas/fes/paginas/default.aspx&amp;ei=lLbsU_zYBOOd8QGs14HABQ&amp;bvm=bv.72938740,d.b2U&amp;psig=AFQjCNFRX2-CL9yyGd_C8ttsxzSbgrjw7Q&amp;ust=1408108419791085" TargetMode="External"/><Relationship Id="rId7" Type="http://schemas.openxmlformats.org/officeDocument/2006/relationships/image" Target="../media/image24.jpeg"/><Relationship Id="rId8" Type="http://schemas.openxmlformats.org/officeDocument/2006/relationships/image" Target="../media/image1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5.png"/><Relationship Id="rId4" Type="http://schemas.openxmlformats.org/officeDocument/2006/relationships/hyperlink" Target="http://www.planningyourdreams.org/" TargetMode="Externa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7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1.jpeg" descr="EDSpptGFX_0422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age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200" y="-71418"/>
            <a:ext cx="9144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hape 239"/>
          <p:cNvSpPr/>
          <p:nvPr/>
        </p:nvSpPr>
        <p:spPr>
          <a:xfrm>
            <a:off x="100188" y="304800"/>
            <a:ext cx="5715001" cy="145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solidFill>
                  <a:srgbClr val="D99694"/>
                </a:solidFill>
              </a:defRPr>
            </a:pPr>
            <a:r>
              <a:t>Going to School after High School</a:t>
            </a:r>
            <a:br/>
            <a:r>
              <a: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Campus Visit </a:t>
            </a:r>
          </a:p>
        </p:txBody>
      </p:sp>
      <p:sp>
        <p:nvSpPr>
          <p:cNvPr id="240" name="Shape 240"/>
          <p:cNvSpPr/>
          <p:nvPr/>
        </p:nvSpPr>
        <p:spPr>
          <a:xfrm>
            <a:off x="3340100" y="2665084"/>
            <a:ext cx="2438400" cy="1299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600"/>
              </a:spcBef>
              <a:defRPr b="1" sz="2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Make the most of your visit!</a:t>
            </a:r>
          </a:p>
        </p:txBody>
      </p:sp>
      <p:grpSp>
        <p:nvGrpSpPr>
          <p:cNvPr id="269" name="Group 269"/>
          <p:cNvGrpSpPr/>
          <p:nvPr/>
        </p:nvGrpSpPr>
        <p:grpSpPr>
          <a:xfrm>
            <a:off x="2028695" y="818542"/>
            <a:ext cx="5061210" cy="4846856"/>
            <a:chOff x="0" y="0"/>
            <a:chExt cx="5061208" cy="4846855"/>
          </a:xfrm>
        </p:grpSpPr>
        <p:grpSp>
          <p:nvGrpSpPr>
            <p:cNvPr id="243" name="Group 243"/>
            <p:cNvGrpSpPr/>
            <p:nvPr/>
          </p:nvGrpSpPr>
          <p:grpSpPr>
            <a:xfrm>
              <a:off x="1997280" y="0"/>
              <a:ext cx="1066649" cy="746654"/>
              <a:chOff x="0" y="0"/>
              <a:chExt cx="1066647" cy="746653"/>
            </a:xfrm>
          </p:grpSpPr>
          <p:sp>
            <p:nvSpPr>
              <p:cNvPr id="241" name="Shape 241"/>
              <p:cNvSpPr/>
              <p:nvPr/>
            </p:nvSpPr>
            <p:spPr>
              <a:xfrm>
                <a:off x="0" y="0"/>
                <a:ext cx="1066648" cy="746654"/>
              </a:xfrm>
              <a:prstGeom prst="roundRect">
                <a:avLst>
                  <a:gd name="adj" fmla="val 2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242" name="Shape 242"/>
              <p:cNvSpPr/>
              <p:nvPr/>
            </p:nvSpPr>
            <p:spPr>
              <a:xfrm>
                <a:off x="43727" y="60906"/>
                <a:ext cx="979194" cy="624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Call ahead</a:t>
                </a:r>
              </a:p>
            </p:txBody>
          </p:sp>
        </p:grpSp>
        <p:sp>
          <p:nvSpPr>
            <p:cNvPr id="244" name="Shape 244"/>
            <p:cNvSpPr/>
            <p:nvPr/>
          </p:nvSpPr>
          <p:spPr>
            <a:xfrm>
              <a:off x="3172892" y="476707"/>
              <a:ext cx="477449" cy="229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621" y="5222"/>
                    <a:pt x="14881" y="12493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47" name="Group 247"/>
            <p:cNvGrpSpPr/>
            <p:nvPr/>
          </p:nvGrpSpPr>
          <p:grpSpPr>
            <a:xfrm>
              <a:off x="3598974" y="771335"/>
              <a:ext cx="1066649" cy="746654"/>
              <a:chOff x="0" y="0"/>
              <a:chExt cx="1066647" cy="746653"/>
            </a:xfrm>
          </p:grpSpPr>
          <p:sp>
            <p:nvSpPr>
              <p:cNvPr id="245" name="Shape 245"/>
              <p:cNvSpPr/>
              <p:nvPr/>
            </p:nvSpPr>
            <p:spPr>
              <a:xfrm>
                <a:off x="0" y="0"/>
                <a:ext cx="1066648" cy="746654"/>
              </a:xfrm>
              <a:prstGeom prst="roundRect">
                <a:avLst>
                  <a:gd name="adj" fmla="val 2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246" name="Shape 246"/>
              <p:cNvSpPr/>
              <p:nvPr/>
            </p:nvSpPr>
            <p:spPr>
              <a:xfrm>
                <a:off x="43727" y="60906"/>
                <a:ext cx="979194" cy="624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Take notes</a:t>
                </a:r>
              </a:p>
            </p:txBody>
          </p:sp>
        </p:grpSp>
        <p:sp>
          <p:nvSpPr>
            <p:cNvPr id="248" name="Shape 248"/>
            <p:cNvSpPr/>
            <p:nvPr/>
          </p:nvSpPr>
          <p:spPr>
            <a:xfrm>
              <a:off x="4431101" y="1657523"/>
              <a:ext cx="146820" cy="694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088" y="6881"/>
                    <a:pt x="20400" y="14193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51" name="Group 251"/>
            <p:cNvGrpSpPr/>
            <p:nvPr/>
          </p:nvGrpSpPr>
          <p:grpSpPr>
            <a:xfrm>
              <a:off x="3994560" y="2432067"/>
              <a:ext cx="1066649" cy="891541"/>
              <a:chOff x="0" y="0"/>
              <a:chExt cx="1066647" cy="891539"/>
            </a:xfrm>
          </p:grpSpPr>
          <p:sp>
            <p:nvSpPr>
              <p:cNvPr id="249" name="Shape 249"/>
              <p:cNvSpPr/>
              <p:nvPr/>
            </p:nvSpPr>
            <p:spPr>
              <a:xfrm>
                <a:off x="0" y="72443"/>
                <a:ext cx="1066648" cy="746654"/>
              </a:xfrm>
              <a:prstGeom prst="roundRect">
                <a:avLst>
                  <a:gd name="adj" fmla="val 2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250" name="Shape 250"/>
              <p:cNvSpPr/>
              <p:nvPr/>
            </p:nvSpPr>
            <p:spPr>
              <a:xfrm>
                <a:off x="43727" y="0"/>
                <a:ext cx="979194" cy="8915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Visit residence halls</a:t>
                </a:r>
              </a:p>
            </p:txBody>
          </p:sp>
        </p:grpSp>
        <p:sp>
          <p:nvSpPr>
            <p:cNvPr id="252" name="Shape 252"/>
            <p:cNvSpPr/>
            <p:nvPr/>
          </p:nvSpPr>
          <p:spPr>
            <a:xfrm>
              <a:off x="4035788" y="3358277"/>
              <a:ext cx="316782" cy="453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31" y="7848"/>
                    <a:pt x="8562" y="15117"/>
                    <a:pt x="0" y="21600"/>
                  </a:cubicBezTo>
                </a:path>
              </a:pathLst>
            </a:custGeom>
            <a:noFill/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55" name="Group 255"/>
            <p:cNvGrpSpPr/>
            <p:nvPr/>
          </p:nvGrpSpPr>
          <p:grpSpPr>
            <a:xfrm>
              <a:off x="2886153" y="3688615"/>
              <a:ext cx="1066649" cy="1158241"/>
              <a:chOff x="0" y="0"/>
              <a:chExt cx="1066647" cy="1158239"/>
            </a:xfrm>
          </p:grpSpPr>
          <p:sp>
            <p:nvSpPr>
              <p:cNvPr id="253" name="Shape 253"/>
              <p:cNvSpPr/>
              <p:nvPr/>
            </p:nvSpPr>
            <p:spPr>
              <a:xfrm>
                <a:off x="0" y="205793"/>
                <a:ext cx="1066648" cy="746654"/>
              </a:xfrm>
              <a:prstGeom prst="roundRect">
                <a:avLst>
                  <a:gd name="adj" fmla="val 2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254" name="Shape 254"/>
              <p:cNvSpPr/>
              <p:nvPr/>
            </p:nvSpPr>
            <p:spPr>
              <a:xfrm>
                <a:off x="43727" y="0"/>
                <a:ext cx="979194" cy="1158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Talk to current students</a:t>
                </a:r>
              </a:p>
            </p:txBody>
          </p:sp>
        </p:grpSp>
        <p:sp>
          <p:nvSpPr>
            <p:cNvPr id="256" name="Shape 256"/>
            <p:cNvSpPr/>
            <p:nvPr/>
          </p:nvSpPr>
          <p:spPr>
            <a:xfrm>
              <a:off x="2281162" y="4455250"/>
              <a:ext cx="498884" cy="15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22" y="21600"/>
                    <a:pt x="7178" y="21600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59" name="Group 259"/>
            <p:cNvGrpSpPr/>
            <p:nvPr/>
          </p:nvGrpSpPr>
          <p:grpSpPr>
            <a:xfrm>
              <a:off x="1108406" y="3821965"/>
              <a:ext cx="1066649" cy="891541"/>
              <a:chOff x="0" y="0"/>
              <a:chExt cx="1066647" cy="891539"/>
            </a:xfrm>
          </p:grpSpPr>
          <p:sp>
            <p:nvSpPr>
              <p:cNvPr id="257" name="Shape 257"/>
              <p:cNvSpPr/>
              <p:nvPr/>
            </p:nvSpPr>
            <p:spPr>
              <a:xfrm>
                <a:off x="0" y="72443"/>
                <a:ext cx="1066648" cy="746654"/>
              </a:xfrm>
              <a:prstGeom prst="roundRect">
                <a:avLst>
                  <a:gd name="adj" fmla="val 2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258" name="Shape 258"/>
              <p:cNvSpPr/>
              <p:nvPr/>
            </p:nvSpPr>
            <p:spPr>
              <a:xfrm>
                <a:off x="43727" y="0"/>
                <a:ext cx="979194" cy="8915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Meet with faculty</a:t>
                </a:r>
              </a:p>
            </p:txBody>
          </p:sp>
        </p:grpSp>
        <p:sp>
          <p:nvSpPr>
            <p:cNvPr id="260" name="Shape 260"/>
            <p:cNvSpPr/>
            <p:nvPr/>
          </p:nvSpPr>
          <p:spPr>
            <a:xfrm>
              <a:off x="708638" y="3358277"/>
              <a:ext cx="316782" cy="453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3038" y="15117"/>
                    <a:pt x="5769" y="784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63" name="Group 263"/>
            <p:cNvGrpSpPr/>
            <p:nvPr/>
          </p:nvGrpSpPr>
          <p:grpSpPr>
            <a:xfrm>
              <a:off x="0" y="2504510"/>
              <a:ext cx="1066648" cy="746654"/>
              <a:chOff x="0" y="0"/>
              <a:chExt cx="1066647" cy="746653"/>
            </a:xfrm>
          </p:grpSpPr>
          <p:sp>
            <p:nvSpPr>
              <p:cNvPr id="261" name="Shape 261"/>
              <p:cNvSpPr/>
              <p:nvPr/>
            </p:nvSpPr>
            <p:spPr>
              <a:xfrm>
                <a:off x="0" y="0"/>
                <a:ext cx="1066648" cy="746654"/>
              </a:xfrm>
              <a:prstGeom prst="roundRect">
                <a:avLst>
                  <a:gd name="adj" fmla="val 2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262" name="Shape 262"/>
              <p:cNvSpPr/>
              <p:nvPr/>
            </p:nvSpPr>
            <p:spPr>
              <a:xfrm>
                <a:off x="43727" y="60906"/>
                <a:ext cx="979194" cy="624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Sit in on a class</a:t>
                </a:r>
              </a:p>
            </p:txBody>
          </p:sp>
        </p:grpSp>
        <p:sp>
          <p:nvSpPr>
            <p:cNvPr id="264" name="Shape 264"/>
            <p:cNvSpPr/>
            <p:nvPr/>
          </p:nvSpPr>
          <p:spPr>
            <a:xfrm>
              <a:off x="483288" y="1657523"/>
              <a:ext cx="146820" cy="694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4193"/>
                    <a:pt x="8512" y="6881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67" name="Group 267"/>
            <p:cNvGrpSpPr/>
            <p:nvPr/>
          </p:nvGrpSpPr>
          <p:grpSpPr>
            <a:xfrm>
              <a:off x="395585" y="771335"/>
              <a:ext cx="1066649" cy="746655"/>
              <a:chOff x="0" y="0"/>
              <a:chExt cx="1066647" cy="746653"/>
            </a:xfrm>
          </p:grpSpPr>
          <p:sp>
            <p:nvSpPr>
              <p:cNvPr id="265" name="Shape 265"/>
              <p:cNvSpPr/>
              <p:nvPr/>
            </p:nvSpPr>
            <p:spPr>
              <a:xfrm>
                <a:off x="0" y="0"/>
                <a:ext cx="1066648" cy="746654"/>
              </a:xfrm>
              <a:prstGeom prst="roundRect">
                <a:avLst>
                  <a:gd name="adj" fmla="val 2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14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266" name="Shape 266"/>
              <p:cNvSpPr/>
              <p:nvPr/>
            </p:nvSpPr>
            <p:spPr>
              <a:xfrm>
                <a:off x="43727" y="22806"/>
                <a:ext cx="979194" cy="701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14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ASK QUESTIONS!</a:t>
                </a:r>
              </a:p>
            </p:txBody>
          </p:sp>
        </p:grpSp>
        <p:sp>
          <p:nvSpPr>
            <p:cNvPr id="268" name="Shape 268"/>
            <p:cNvSpPr/>
            <p:nvPr/>
          </p:nvSpPr>
          <p:spPr>
            <a:xfrm>
              <a:off x="1410868" y="476707"/>
              <a:ext cx="477449" cy="229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719" y="12493"/>
                    <a:pt x="13979" y="5222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image16.jpeg" descr="EDSpptGFX_042214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hape 272"/>
          <p:cNvSpPr/>
          <p:nvPr/>
        </p:nvSpPr>
        <p:spPr>
          <a:xfrm>
            <a:off x="1828800" y="380999"/>
            <a:ext cx="7467600" cy="204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>
                <a:solidFill>
                  <a:srgbClr val="D99694"/>
                </a:solidFill>
              </a:defRPr>
            </a:pPr>
            <a:r>
              <a:t>Going to School After High School</a:t>
            </a:r>
            <a:br/>
            <a:r>
              <a:rPr sz="2800">
                <a:solidFill>
                  <a:srgbClr val="000000"/>
                </a:solidFill>
              </a:rPr>
              <a:t>							</a:t>
            </a:r>
            <a:r>
              <a:rPr b="1" sz="2400">
                <a:solidFill>
                  <a:srgbClr val="000000"/>
                </a:solidFill>
              </a:rPr>
              <a:t>The Campus Visit</a:t>
            </a:r>
            <a:br>
              <a:rPr b="1" sz="2400">
                <a:solidFill>
                  <a:srgbClr val="000000"/>
                </a:solidFill>
              </a:rPr>
            </a:br>
          </a:p>
        </p:txBody>
      </p:sp>
      <p:grpSp>
        <p:nvGrpSpPr>
          <p:cNvPr id="288" name="Group 288"/>
          <p:cNvGrpSpPr/>
          <p:nvPr/>
        </p:nvGrpSpPr>
        <p:grpSpPr>
          <a:xfrm>
            <a:off x="4246819" y="1676400"/>
            <a:ext cx="4187192" cy="3987801"/>
            <a:chOff x="0" y="0"/>
            <a:chExt cx="4187190" cy="3987800"/>
          </a:xfrm>
        </p:grpSpPr>
        <p:grpSp>
          <p:nvGrpSpPr>
            <p:cNvPr id="275" name="Group 275"/>
            <p:cNvGrpSpPr/>
            <p:nvPr/>
          </p:nvGrpSpPr>
          <p:grpSpPr>
            <a:xfrm>
              <a:off x="0" y="0"/>
              <a:ext cx="1993901" cy="1196340"/>
              <a:chOff x="0" y="0"/>
              <a:chExt cx="1993900" cy="1196339"/>
            </a:xfrm>
          </p:grpSpPr>
          <p:sp>
            <p:nvSpPr>
              <p:cNvPr id="273" name="Shape 273"/>
              <p:cNvSpPr/>
              <p:nvPr/>
            </p:nvSpPr>
            <p:spPr>
              <a:xfrm>
                <a:off x="0" y="0"/>
                <a:ext cx="1993901" cy="1196340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1884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274" name="Shape 274"/>
              <p:cNvSpPr/>
              <p:nvPr/>
            </p:nvSpPr>
            <p:spPr>
              <a:xfrm>
                <a:off x="35059" y="273049"/>
                <a:ext cx="1923782" cy="650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sz="1884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Cost of Attendance?</a:t>
                </a:r>
              </a:p>
            </p:txBody>
          </p:sp>
        </p:grpSp>
        <p:grpSp>
          <p:nvGrpSpPr>
            <p:cNvPr id="278" name="Group 278"/>
            <p:cNvGrpSpPr/>
            <p:nvPr/>
          </p:nvGrpSpPr>
          <p:grpSpPr>
            <a:xfrm>
              <a:off x="2193290" y="0"/>
              <a:ext cx="1993901" cy="1196340"/>
              <a:chOff x="0" y="0"/>
              <a:chExt cx="1993900" cy="1196339"/>
            </a:xfrm>
          </p:grpSpPr>
          <p:sp>
            <p:nvSpPr>
              <p:cNvPr id="276" name="Shape 276"/>
              <p:cNvSpPr/>
              <p:nvPr/>
            </p:nvSpPr>
            <p:spPr>
              <a:xfrm>
                <a:off x="0" y="0"/>
                <a:ext cx="1993901" cy="1196340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1884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277" name="Shape 277"/>
              <p:cNvSpPr/>
              <p:nvPr/>
            </p:nvSpPr>
            <p:spPr>
              <a:xfrm>
                <a:off x="35059" y="412749"/>
                <a:ext cx="1923782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sz="1884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Housing Policy?</a:t>
                </a:r>
              </a:p>
            </p:txBody>
          </p:sp>
        </p:grpSp>
        <p:grpSp>
          <p:nvGrpSpPr>
            <p:cNvPr id="281" name="Group 281"/>
            <p:cNvGrpSpPr/>
            <p:nvPr/>
          </p:nvGrpSpPr>
          <p:grpSpPr>
            <a:xfrm>
              <a:off x="2193290" y="1395730"/>
              <a:ext cx="1993901" cy="1196341"/>
              <a:chOff x="0" y="0"/>
              <a:chExt cx="1993900" cy="1196339"/>
            </a:xfrm>
          </p:grpSpPr>
          <p:sp>
            <p:nvSpPr>
              <p:cNvPr id="279" name="Shape 279"/>
              <p:cNvSpPr/>
              <p:nvPr/>
            </p:nvSpPr>
            <p:spPr>
              <a:xfrm>
                <a:off x="0" y="0"/>
                <a:ext cx="1993901" cy="1196340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1884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280" name="Shape 280"/>
              <p:cNvSpPr/>
              <p:nvPr/>
            </p:nvSpPr>
            <p:spPr>
              <a:xfrm>
                <a:off x="35059" y="273049"/>
                <a:ext cx="1923782" cy="650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sz="1884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Scholarships &amp; Financial Aid?</a:t>
                </a:r>
              </a:p>
            </p:txBody>
          </p:sp>
        </p:grpSp>
        <p:grpSp>
          <p:nvGrpSpPr>
            <p:cNvPr id="284" name="Group 284"/>
            <p:cNvGrpSpPr/>
            <p:nvPr/>
          </p:nvGrpSpPr>
          <p:grpSpPr>
            <a:xfrm>
              <a:off x="0" y="1395730"/>
              <a:ext cx="1993901" cy="1196341"/>
              <a:chOff x="0" y="0"/>
              <a:chExt cx="1993900" cy="1196339"/>
            </a:xfrm>
          </p:grpSpPr>
          <p:sp>
            <p:nvSpPr>
              <p:cNvPr id="282" name="Shape 282"/>
              <p:cNvSpPr/>
              <p:nvPr/>
            </p:nvSpPr>
            <p:spPr>
              <a:xfrm>
                <a:off x="0" y="0"/>
                <a:ext cx="1993901" cy="1196340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1884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283" name="Shape 283"/>
              <p:cNvSpPr/>
              <p:nvPr/>
            </p:nvSpPr>
            <p:spPr>
              <a:xfrm>
                <a:off x="35059" y="273049"/>
                <a:ext cx="1923782" cy="650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sz="1884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Activities &amp; Social Groups?</a:t>
                </a:r>
              </a:p>
            </p:txBody>
          </p:sp>
        </p:grpSp>
        <p:grpSp>
          <p:nvGrpSpPr>
            <p:cNvPr id="287" name="Group 287"/>
            <p:cNvGrpSpPr/>
            <p:nvPr/>
          </p:nvGrpSpPr>
          <p:grpSpPr>
            <a:xfrm>
              <a:off x="0" y="2791460"/>
              <a:ext cx="1993901" cy="1196341"/>
              <a:chOff x="0" y="0"/>
              <a:chExt cx="1993900" cy="1196339"/>
            </a:xfrm>
          </p:grpSpPr>
          <p:sp>
            <p:nvSpPr>
              <p:cNvPr id="285" name="Shape 285"/>
              <p:cNvSpPr/>
              <p:nvPr/>
            </p:nvSpPr>
            <p:spPr>
              <a:xfrm>
                <a:off x="0" y="0"/>
                <a:ext cx="1993901" cy="1196340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1884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286" name="Shape 286"/>
              <p:cNvSpPr/>
              <p:nvPr/>
            </p:nvSpPr>
            <p:spPr>
              <a:xfrm>
                <a:off x="35059" y="412749"/>
                <a:ext cx="1923782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sz="1884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Meal Plan?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image17.jpeg" descr="EDSpptGFX_042214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/>
          <p:nvPr/>
        </p:nvSpPr>
        <p:spPr>
          <a:xfrm>
            <a:off x="381000" y="413286"/>
            <a:ext cx="7543800" cy="129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800">
                <a:solidFill>
                  <a:srgbClr val="D99694"/>
                </a:solidFill>
              </a:defRPr>
            </a:pPr>
            <a:r>
              <a:t>Getting into College</a:t>
            </a:r>
            <a:br/>
            <a:r>
              <a:rPr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do colleges look for in an applicant?</a:t>
            </a:r>
          </a:p>
        </p:txBody>
      </p:sp>
      <p:grpSp>
        <p:nvGrpSpPr>
          <p:cNvPr id="315" name="Group 315"/>
          <p:cNvGrpSpPr/>
          <p:nvPr/>
        </p:nvGrpSpPr>
        <p:grpSpPr>
          <a:xfrm>
            <a:off x="4036059" y="2560319"/>
            <a:ext cx="4196082" cy="2397762"/>
            <a:chOff x="0" y="0"/>
            <a:chExt cx="4196080" cy="2397760"/>
          </a:xfrm>
        </p:grpSpPr>
        <p:grpSp>
          <p:nvGrpSpPr>
            <p:cNvPr id="294" name="Group 294"/>
            <p:cNvGrpSpPr/>
            <p:nvPr/>
          </p:nvGrpSpPr>
          <p:grpSpPr>
            <a:xfrm>
              <a:off x="1873250" y="-1"/>
              <a:ext cx="1198881" cy="599442"/>
              <a:chOff x="0" y="0"/>
              <a:chExt cx="1198880" cy="599440"/>
            </a:xfrm>
          </p:grpSpPr>
          <p:sp>
            <p:nvSpPr>
              <p:cNvPr id="292" name="Shape 292"/>
              <p:cNvSpPr/>
              <p:nvPr/>
            </p:nvSpPr>
            <p:spPr>
              <a:xfrm>
                <a:off x="-1" y="-1"/>
                <a:ext cx="1198882" cy="599442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944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293" name="Shape 293"/>
              <p:cNvSpPr/>
              <p:nvPr/>
            </p:nvSpPr>
            <p:spPr>
              <a:xfrm>
                <a:off x="-1" y="-1"/>
                <a:ext cx="1198882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defTabSz="914400">
                  <a:defRPr sz="944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Letters of recommendation</a:t>
                </a:r>
              </a:p>
            </p:txBody>
          </p:sp>
        </p:grpSp>
        <p:grpSp>
          <p:nvGrpSpPr>
            <p:cNvPr id="297" name="Group 297"/>
            <p:cNvGrpSpPr/>
            <p:nvPr/>
          </p:nvGrpSpPr>
          <p:grpSpPr>
            <a:xfrm>
              <a:off x="749300" y="899160"/>
              <a:ext cx="1198881" cy="1310641"/>
              <a:chOff x="0" y="0"/>
              <a:chExt cx="1198880" cy="1310639"/>
            </a:xfrm>
          </p:grpSpPr>
          <p:sp>
            <p:nvSpPr>
              <p:cNvPr id="295" name="Shape 295"/>
              <p:cNvSpPr/>
              <p:nvPr/>
            </p:nvSpPr>
            <p:spPr>
              <a:xfrm>
                <a:off x="0" y="0"/>
                <a:ext cx="1198881" cy="599441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28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296" name="Shape 296"/>
              <p:cNvSpPr/>
              <p:nvPr/>
            </p:nvSpPr>
            <p:spPr>
              <a:xfrm>
                <a:off x="0" y="0"/>
                <a:ext cx="1198881" cy="13106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defTabSz="914400">
                  <a:defRPr sz="28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Extracurricular </a:t>
                </a:r>
              </a:p>
            </p:txBody>
          </p:sp>
        </p:grpSp>
        <p:sp>
          <p:nvSpPr>
            <p:cNvPr id="298" name="Shape 298"/>
            <p:cNvSpPr/>
            <p:nvPr/>
          </p:nvSpPr>
          <p:spPr>
            <a:xfrm>
              <a:off x="1348740" y="599420"/>
              <a:ext cx="1123951" cy="299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1080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3F6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301" name="Group 301"/>
            <p:cNvGrpSpPr/>
            <p:nvPr/>
          </p:nvGrpSpPr>
          <p:grpSpPr>
            <a:xfrm>
              <a:off x="0" y="1798320"/>
              <a:ext cx="1198881" cy="599441"/>
              <a:chOff x="0" y="0"/>
              <a:chExt cx="1198880" cy="599440"/>
            </a:xfrm>
          </p:grpSpPr>
          <p:sp>
            <p:nvSpPr>
              <p:cNvPr id="299" name="Shape 299"/>
              <p:cNvSpPr/>
              <p:nvPr/>
            </p:nvSpPr>
            <p:spPr>
              <a:xfrm>
                <a:off x="-1" y="-1"/>
                <a:ext cx="1198882" cy="599442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32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300" name="Shape 300"/>
              <p:cNvSpPr/>
              <p:nvPr/>
            </p:nvSpPr>
            <p:spPr>
              <a:xfrm>
                <a:off x="-1" y="-1"/>
                <a:ext cx="1198882" cy="561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defTabSz="914400">
                  <a:defRPr sz="32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Essay</a:t>
                </a:r>
              </a:p>
            </p:txBody>
          </p:sp>
        </p:grpSp>
        <p:sp>
          <p:nvSpPr>
            <p:cNvPr id="302" name="Shape 302"/>
            <p:cNvSpPr/>
            <p:nvPr/>
          </p:nvSpPr>
          <p:spPr>
            <a:xfrm>
              <a:off x="599440" y="1498610"/>
              <a:ext cx="749301" cy="299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1080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4775A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305" name="Group 305"/>
            <p:cNvGrpSpPr/>
            <p:nvPr/>
          </p:nvGrpSpPr>
          <p:grpSpPr>
            <a:xfrm>
              <a:off x="1498600" y="1798320"/>
              <a:ext cx="1198881" cy="599441"/>
              <a:chOff x="0" y="0"/>
              <a:chExt cx="1198880" cy="599440"/>
            </a:xfrm>
          </p:grpSpPr>
          <p:sp>
            <p:nvSpPr>
              <p:cNvPr id="303" name="Shape 303"/>
              <p:cNvSpPr/>
              <p:nvPr/>
            </p:nvSpPr>
            <p:spPr>
              <a:xfrm>
                <a:off x="-1" y="-1"/>
                <a:ext cx="1198882" cy="599442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944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304" name="Shape 304"/>
              <p:cNvSpPr/>
              <p:nvPr/>
            </p:nvSpPr>
            <p:spPr>
              <a:xfrm>
                <a:off x="-1" y="-1"/>
                <a:ext cx="1198882" cy="231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defTabSz="914400">
                  <a:defRPr sz="944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Grades</a:t>
                </a:r>
              </a:p>
            </p:txBody>
          </p:sp>
        </p:grpSp>
        <p:sp>
          <p:nvSpPr>
            <p:cNvPr id="306" name="Shape 306"/>
            <p:cNvSpPr/>
            <p:nvPr/>
          </p:nvSpPr>
          <p:spPr>
            <a:xfrm>
              <a:off x="1348740" y="1498610"/>
              <a:ext cx="749301" cy="299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4775A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309" name="Group 309"/>
            <p:cNvGrpSpPr/>
            <p:nvPr/>
          </p:nvGrpSpPr>
          <p:grpSpPr>
            <a:xfrm>
              <a:off x="2997200" y="899160"/>
              <a:ext cx="1198881" cy="599441"/>
              <a:chOff x="0" y="0"/>
              <a:chExt cx="1198880" cy="599440"/>
            </a:xfrm>
          </p:grpSpPr>
          <p:sp>
            <p:nvSpPr>
              <p:cNvPr id="307" name="Shape 307"/>
              <p:cNvSpPr/>
              <p:nvPr/>
            </p:nvSpPr>
            <p:spPr>
              <a:xfrm>
                <a:off x="-1" y="-1"/>
                <a:ext cx="1198882" cy="599442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944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308" name="Shape 308"/>
              <p:cNvSpPr/>
              <p:nvPr/>
            </p:nvSpPr>
            <p:spPr>
              <a:xfrm>
                <a:off x="-1" y="-1"/>
                <a:ext cx="1198882" cy="231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defTabSz="914400">
                  <a:defRPr sz="944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ACT/SAT</a:t>
                </a:r>
              </a:p>
            </p:txBody>
          </p:sp>
        </p:grpSp>
        <p:sp>
          <p:nvSpPr>
            <p:cNvPr id="310" name="Shape 310"/>
            <p:cNvSpPr/>
            <p:nvPr/>
          </p:nvSpPr>
          <p:spPr>
            <a:xfrm>
              <a:off x="2472690" y="599420"/>
              <a:ext cx="1123951" cy="299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3F6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313" name="Group 313"/>
            <p:cNvGrpSpPr/>
            <p:nvPr/>
          </p:nvGrpSpPr>
          <p:grpSpPr>
            <a:xfrm>
              <a:off x="2997200" y="1798320"/>
              <a:ext cx="1198881" cy="599441"/>
              <a:chOff x="0" y="0"/>
              <a:chExt cx="1198880" cy="599440"/>
            </a:xfrm>
          </p:grpSpPr>
          <p:sp>
            <p:nvSpPr>
              <p:cNvPr id="311" name="Shape 311"/>
              <p:cNvSpPr/>
              <p:nvPr/>
            </p:nvSpPr>
            <p:spPr>
              <a:xfrm>
                <a:off x="-1" y="-1"/>
                <a:ext cx="1198882" cy="599442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944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312" name="Shape 312"/>
              <p:cNvSpPr/>
              <p:nvPr/>
            </p:nvSpPr>
            <p:spPr>
              <a:xfrm>
                <a:off x="-1" y="-1"/>
                <a:ext cx="1198882" cy="231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defTabSz="914400">
                  <a:defRPr sz="944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Schedule</a:t>
                </a:r>
              </a:p>
            </p:txBody>
          </p:sp>
        </p:grpSp>
        <p:sp>
          <p:nvSpPr>
            <p:cNvPr id="314" name="Shape 314"/>
            <p:cNvSpPr/>
            <p:nvPr/>
          </p:nvSpPr>
          <p:spPr>
            <a:xfrm>
              <a:off x="3596640" y="1498610"/>
              <a:ext cx="1" cy="299730"/>
            </a:xfrm>
            <a:prstGeom prst="line">
              <a:avLst/>
            </a:prstGeom>
            <a:noFill/>
            <a:ln w="25400" cap="flat">
              <a:solidFill>
                <a:srgbClr val="4775A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hecker dir="horz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image18.jpeg" descr="EDSpptGFX_042214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551"/>
            <a:ext cx="9144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Shape 318"/>
          <p:cNvSpPr/>
          <p:nvPr/>
        </p:nvSpPr>
        <p:spPr>
          <a:xfrm>
            <a:off x="1676400" y="381000"/>
            <a:ext cx="5181600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400">
                <a:solidFill>
                  <a:srgbClr val="D99694"/>
                </a:solidFill>
              </a:defRPr>
            </a:pPr>
            <a:r>
              <a:t>Getting into College</a:t>
            </a:r>
            <a:br/>
            <a:r>
              <a: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Admissions Process</a:t>
            </a:r>
          </a:p>
        </p:txBody>
      </p:sp>
      <p:sp>
        <p:nvSpPr>
          <p:cNvPr id="319" name="Shape 319"/>
          <p:cNvSpPr/>
          <p:nvPr/>
        </p:nvSpPr>
        <p:spPr>
          <a:xfrm>
            <a:off x="1219200" y="1519773"/>
            <a:ext cx="4724400" cy="1069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400">
                <a:solidFill>
                  <a:srgbClr val="808080"/>
                </a:solidFill>
              </a:defRPr>
            </a:lvl1pPr>
          </a:lstStyle>
          <a:p>
            <a:pPr/>
            <a:r>
              <a:t>The ACT and SAT (entrance exams)</a:t>
            </a:r>
          </a:p>
        </p:txBody>
      </p:sp>
      <p:pic>
        <p:nvPicPr>
          <p:cNvPr id="320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2518" y="1889106"/>
            <a:ext cx="854094" cy="854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2518" y="3081682"/>
            <a:ext cx="880719" cy="880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79025" y="4392976"/>
            <a:ext cx="941025" cy="94102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5" name="Group 325"/>
          <p:cNvGrpSpPr/>
          <p:nvPr/>
        </p:nvGrpSpPr>
        <p:grpSpPr>
          <a:xfrm>
            <a:off x="1447800" y="1579879"/>
            <a:ext cx="3429000" cy="1869441"/>
            <a:chOff x="0" y="0"/>
            <a:chExt cx="3429000" cy="1869439"/>
          </a:xfrm>
        </p:grpSpPr>
        <p:sp>
          <p:nvSpPr>
            <p:cNvPr id="323" name="Shape 323"/>
            <p:cNvSpPr/>
            <p:nvPr/>
          </p:nvSpPr>
          <p:spPr>
            <a:xfrm>
              <a:off x="0" y="477520"/>
              <a:ext cx="3429000" cy="914401"/>
            </a:xfrm>
            <a:prstGeom prst="rect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4" name="Shape 324"/>
            <p:cNvSpPr/>
            <p:nvPr/>
          </p:nvSpPr>
          <p:spPr>
            <a:xfrm>
              <a:off x="0" y="0"/>
              <a:ext cx="3429000" cy="1869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1" sz="2400"/>
              </a:pPr>
              <a:r>
                <a:t>Retake during senior year</a:t>
              </a:r>
              <a:endParaRPr>
                <a:solidFill>
                  <a:srgbClr val="FFFFFF"/>
                </a:solidFill>
              </a:endParaRP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	 </a:t>
              </a:r>
              <a:r>
                <a:rPr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4" invalidUrl="" action="" tgtFrame="" tooltip="" history="1" highlightClick="0" endSnd="0"/>
                </a:rPr>
                <a:t>http://www.actstudent.org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	 </a:t>
              </a:r>
              <a:r>
                <a:rPr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5" invalidUrl="" action="" tgtFrame="" tooltip="" history="1" highlightClick="0" endSnd="0"/>
                </a:rPr>
                <a:t>http://www.collegeboard.org</a:t>
              </a:r>
              <a:r>
                <a:t>  </a:t>
              </a:r>
            </a:p>
          </p:txBody>
        </p:sp>
      </p:grpSp>
      <p:grpSp>
        <p:nvGrpSpPr>
          <p:cNvPr id="328" name="Group 328"/>
          <p:cNvGrpSpPr/>
          <p:nvPr/>
        </p:nvGrpSpPr>
        <p:grpSpPr>
          <a:xfrm>
            <a:off x="1447800" y="3046118"/>
            <a:ext cx="3276600" cy="1424940"/>
            <a:chOff x="0" y="0"/>
            <a:chExt cx="3276600" cy="1424939"/>
          </a:xfrm>
        </p:grpSpPr>
        <p:sp>
          <p:nvSpPr>
            <p:cNvPr id="326" name="Shape 326"/>
            <p:cNvSpPr/>
            <p:nvPr/>
          </p:nvSpPr>
          <p:spPr>
            <a:xfrm>
              <a:off x="0" y="78081"/>
              <a:ext cx="3276600" cy="1268778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7" name="Shape 327"/>
            <p:cNvSpPr/>
            <p:nvPr/>
          </p:nvSpPr>
          <p:spPr>
            <a:xfrm>
              <a:off x="479846" y="0"/>
              <a:ext cx="2316908" cy="1424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b="1"/>
              </a:lvl1pPr>
            </a:lstStyle>
            <a:p>
              <a:pPr/>
              <a:r>
                <a:t>Check with the School Counseling Office for registration packets and dates</a:t>
              </a:r>
            </a:p>
          </p:txBody>
        </p:sp>
      </p:grpSp>
      <p:grpSp>
        <p:nvGrpSpPr>
          <p:cNvPr id="331" name="Group 331"/>
          <p:cNvGrpSpPr/>
          <p:nvPr/>
        </p:nvGrpSpPr>
        <p:grpSpPr>
          <a:xfrm>
            <a:off x="1524000" y="4338836"/>
            <a:ext cx="3200401" cy="1691641"/>
            <a:chOff x="0" y="0"/>
            <a:chExt cx="3200400" cy="1691639"/>
          </a:xfrm>
        </p:grpSpPr>
        <p:sp>
          <p:nvSpPr>
            <p:cNvPr id="329" name="Shape 329"/>
            <p:cNvSpPr/>
            <p:nvPr/>
          </p:nvSpPr>
          <p:spPr>
            <a:xfrm>
              <a:off x="0" y="233163"/>
              <a:ext cx="3200401" cy="114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6" y="0"/>
                  </a:moveTo>
                  <a:lnTo>
                    <a:pt x="20314" y="0"/>
                  </a:lnTo>
                  <a:lnTo>
                    <a:pt x="21600" y="3600"/>
                  </a:lnTo>
                  <a:lnTo>
                    <a:pt x="21600" y="21111"/>
                  </a:lnTo>
                  <a:lnTo>
                    <a:pt x="21425" y="21600"/>
                  </a:lnTo>
                  <a:lnTo>
                    <a:pt x="175" y="21600"/>
                  </a:lnTo>
                  <a:lnTo>
                    <a:pt x="0" y="21111"/>
                  </a:lnTo>
                  <a:lnTo>
                    <a:pt x="0" y="3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0" name="Shape 330"/>
            <p:cNvSpPr/>
            <p:nvPr/>
          </p:nvSpPr>
          <p:spPr>
            <a:xfrm>
              <a:off x="95251" y="0"/>
              <a:ext cx="3009898" cy="1691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  <a:p>
              <a:pPr>
                <a:defRPr b="1"/>
              </a:pPr>
              <a:r>
                <a:t>Ask the Admissions Office about details (which test to take, what score you need, etc.)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 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0" grpId="1"/>
      <p:bldP build="whole" bldLvl="1" animBg="1" rev="0" advAuto="0" spid="321" grpId="2"/>
      <p:bldP build="whole" bldLvl="1" animBg="1" rev="0" advAuto="0" spid="322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image19.jpeg" descr="EDSpptGFX_042214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Shape 334"/>
          <p:cNvSpPr/>
          <p:nvPr/>
        </p:nvSpPr>
        <p:spPr>
          <a:xfrm>
            <a:off x="457200" y="381000"/>
            <a:ext cx="5867400" cy="129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800">
                <a:solidFill>
                  <a:srgbClr val="D99694"/>
                </a:solidFill>
              </a:defRPr>
            </a:pPr>
            <a:r>
              <a:t>Getting into College</a:t>
            </a:r>
            <a:br/>
            <a:r>
              <a:rPr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Admissions Process</a:t>
            </a:r>
          </a:p>
        </p:txBody>
      </p:sp>
      <p:grpSp>
        <p:nvGrpSpPr>
          <p:cNvPr id="366" name="Group 366"/>
          <p:cNvGrpSpPr/>
          <p:nvPr/>
        </p:nvGrpSpPr>
        <p:grpSpPr>
          <a:xfrm>
            <a:off x="1028700" y="970279"/>
            <a:ext cx="3657600" cy="5659121"/>
            <a:chOff x="0" y="0"/>
            <a:chExt cx="3657599" cy="5659120"/>
          </a:xfrm>
        </p:grpSpPr>
        <p:grpSp>
          <p:nvGrpSpPr>
            <p:cNvPr id="337" name="Group 337"/>
            <p:cNvGrpSpPr/>
            <p:nvPr/>
          </p:nvGrpSpPr>
          <p:grpSpPr>
            <a:xfrm>
              <a:off x="0" y="0"/>
              <a:ext cx="1524000" cy="1259840"/>
              <a:chOff x="0" y="0"/>
              <a:chExt cx="1523999" cy="1259839"/>
            </a:xfrm>
          </p:grpSpPr>
          <p:sp>
            <p:nvSpPr>
              <p:cNvPr id="335" name="Shape 335"/>
              <p:cNvSpPr/>
              <p:nvPr/>
            </p:nvSpPr>
            <p:spPr>
              <a:xfrm>
                <a:off x="0" y="172719"/>
                <a:ext cx="1524000" cy="914401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20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336" name="Shape 336"/>
              <p:cNvSpPr/>
              <p:nvPr/>
            </p:nvSpPr>
            <p:spPr>
              <a:xfrm>
                <a:off x="26797" y="0"/>
                <a:ext cx="1470406" cy="12598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20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Deadlines as early as November 1</a:t>
                </a:r>
              </a:p>
            </p:txBody>
          </p:sp>
        </p:grpSp>
        <p:sp>
          <p:nvSpPr>
            <p:cNvPr id="338" name="Shape 338"/>
            <p:cNvSpPr/>
            <p:nvPr/>
          </p:nvSpPr>
          <p:spPr>
            <a:xfrm>
              <a:off x="1658721" y="440943"/>
              <a:ext cx="340158" cy="377953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341" name="Group 341"/>
            <p:cNvGrpSpPr/>
            <p:nvPr/>
          </p:nvGrpSpPr>
          <p:grpSpPr>
            <a:xfrm>
              <a:off x="2133599" y="146049"/>
              <a:ext cx="1524001" cy="967741"/>
              <a:chOff x="0" y="0"/>
              <a:chExt cx="1523999" cy="967739"/>
            </a:xfrm>
          </p:grpSpPr>
          <p:sp>
            <p:nvSpPr>
              <p:cNvPr id="339" name="Shape 339"/>
              <p:cNvSpPr/>
              <p:nvPr/>
            </p:nvSpPr>
            <p:spPr>
              <a:xfrm>
                <a:off x="0" y="26670"/>
                <a:ext cx="1524000" cy="914401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20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340" name="Shape 340"/>
              <p:cNvSpPr/>
              <p:nvPr/>
            </p:nvSpPr>
            <p:spPr>
              <a:xfrm>
                <a:off x="26797" y="0"/>
                <a:ext cx="1470406" cy="9677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20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Varies depending on school</a:t>
                </a:r>
              </a:p>
            </p:txBody>
          </p:sp>
        </p:grpSp>
        <p:sp>
          <p:nvSpPr>
            <p:cNvPr id="342" name="Shape 342"/>
            <p:cNvSpPr/>
            <p:nvPr/>
          </p:nvSpPr>
          <p:spPr>
            <a:xfrm rot="5400000">
              <a:off x="2725521" y="1202943"/>
              <a:ext cx="340158" cy="377953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345" name="Group 345"/>
            <p:cNvGrpSpPr/>
            <p:nvPr/>
          </p:nvGrpSpPr>
          <p:grpSpPr>
            <a:xfrm>
              <a:off x="2133599" y="1696719"/>
              <a:ext cx="1524001" cy="914401"/>
              <a:chOff x="0" y="0"/>
              <a:chExt cx="1523999" cy="914400"/>
            </a:xfrm>
          </p:grpSpPr>
          <p:sp>
            <p:nvSpPr>
              <p:cNvPr id="343" name="Shape 343"/>
              <p:cNvSpPr/>
              <p:nvPr/>
            </p:nvSpPr>
            <p:spPr>
              <a:xfrm>
                <a:off x="0" y="0"/>
                <a:ext cx="1524000" cy="914400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20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344" name="Shape 344"/>
              <p:cNvSpPr/>
              <p:nvPr/>
            </p:nvSpPr>
            <p:spPr>
              <a:xfrm>
                <a:off x="26797" y="119379"/>
                <a:ext cx="1470406" cy="675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20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Available online</a:t>
                </a:r>
              </a:p>
            </p:txBody>
          </p:sp>
        </p:grpSp>
        <p:sp>
          <p:nvSpPr>
            <p:cNvPr id="346" name="Shape 346"/>
            <p:cNvSpPr/>
            <p:nvPr/>
          </p:nvSpPr>
          <p:spPr>
            <a:xfrm rot="10800000">
              <a:off x="1658721" y="1964943"/>
              <a:ext cx="340158" cy="377953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349" name="Group 349"/>
            <p:cNvGrpSpPr/>
            <p:nvPr/>
          </p:nvGrpSpPr>
          <p:grpSpPr>
            <a:xfrm>
              <a:off x="0" y="1696719"/>
              <a:ext cx="1524000" cy="914401"/>
              <a:chOff x="0" y="0"/>
              <a:chExt cx="1523999" cy="914400"/>
            </a:xfrm>
          </p:grpSpPr>
          <p:sp>
            <p:nvSpPr>
              <p:cNvPr id="347" name="Shape 347"/>
              <p:cNvSpPr/>
              <p:nvPr/>
            </p:nvSpPr>
            <p:spPr>
              <a:xfrm>
                <a:off x="0" y="0"/>
                <a:ext cx="1524000" cy="914400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14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348" name="Shape 348"/>
              <p:cNvSpPr/>
              <p:nvPr/>
            </p:nvSpPr>
            <p:spPr>
              <a:xfrm>
                <a:off x="26797" y="208279"/>
                <a:ext cx="1470406" cy="497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14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Recommendation</a:t>
                </a:r>
              </a:p>
            </p:txBody>
          </p:sp>
        </p:grpSp>
        <p:sp>
          <p:nvSpPr>
            <p:cNvPr id="350" name="Shape 350"/>
            <p:cNvSpPr/>
            <p:nvPr/>
          </p:nvSpPr>
          <p:spPr>
            <a:xfrm rot="5400000">
              <a:off x="591921" y="2726944"/>
              <a:ext cx="340158" cy="377953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353" name="Group 353"/>
            <p:cNvGrpSpPr/>
            <p:nvPr/>
          </p:nvGrpSpPr>
          <p:grpSpPr>
            <a:xfrm>
              <a:off x="0" y="3220720"/>
              <a:ext cx="1524000" cy="914401"/>
              <a:chOff x="0" y="0"/>
              <a:chExt cx="1523999" cy="914400"/>
            </a:xfrm>
          </p:grpSpPr>
          <p:sp>
            <p:nvSpPr>
              <p:cNvPr id="351" name="Shape 351"/>
              <p:cNvSpPr/>
              <p:nvPr/>
            </p:nvSpPr>
            <p:spPr>
              <a:xfrm>
                <a:off x="0" y="0"/>
                <a:ext cx="1524000" cy="914400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20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352" name="Shape 352"/>
              <p:cNvSpPr/>
              <p:nvPr/>
            </p:nvSpPr>
            <p:spPr>
              <a:xfrm>
                <a:off x="26797" y="265429"/>
                <a:ext cx="1470406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20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Essay</a:t>
                </a:r>
              </a:p>
            </p:txBody>
          </p:sp>
        </p:grpSp>
        <p:sp>
          <p:nvSpPr>
            <p:cNvPr id="354" name="Shape 354"/>
            <p:cNvSpPr/>
            <p:nvPr/>
          </p:nvSpPr>
          <p:spPr>
            <a:xfrm>
              <a:off x="1658721" y="3488943"/>
              <a:ext cx="340158" cy="377953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357" name="Group 357"/>
            <p:cNvGrpSpPr/>
            <p:nvPr/>
          </p:nvGrpSpPr>
          <p:grpSpPr>
            <a:xfrm>
              <a:off x="2133599" y="3220720"/>
              <a:ext cx="1524001" cy="914401"/>
              <a:chOff x="0" y="0"/>
              <a:chExt cx="1523999" cy="914400"/>
            </a:xfrm>
          </p:grpSpPr>
          <p:sp>
            <p:nvSpPr>
              <p:cNvPr id="355" name="Shape 355"/>
              <p:cNvSpPr/>
              <p:nvPr/>
            </p:nvSpPr>
            <p:spPr>
              <a:xfrm>
                <a:off x="0" y="0"/>
                <a:ext cx="1524000" cy="914400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20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356" name="Shape 356"/>
              <p:cNvSpPr/>
              <p:nvPr/>
            </p:nvSpPr>
            <p:spPr>
              <a:xfrm>
                <a:off x="26797" y="265429"/>
                <a:ext cx="1470406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20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Resume</a:t>
                </a:r>
              </a:p>
            </p:txBody>
          </p:sp>
        </p:grpSp>
        <p:sp>
          <p:nvSpPr>
            <p:cNvPr id="358" name="Shape 358"/>
            <p:cNvSpPr/>
            <p:nvPr/>
          </p:nvSpPr>
          <p:spPr>
            <a:xfrm rot="5400000">
              <a:off x="2725521" y="4250943"/>
              <a:ext cx="340158" cy="377953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361" name="Group 361"/>
            <p:cNvGrpSpPr/>
            <p:nvPr/>
          </p:nvGrpSpPr>
          <p:grpSpPr>
            <a:xfrm>
              <a:off x="2133599" y="4744720"/>
              <a:ext cx="1524001" cy="914401"/>
              <a:chOff x="0" y="0"/>
              <a:chExt cx="1523999" cy="914400"/>
            </a:xfrm>
          </p:grpSpPr>
          <p:sp>
            <p:nvSpPr>
              <p:cNvPr id="359" name="Shape 359"/>
              <p:cNvSpPr/>
              <p:nvPr/>
            </p:nvSpPr>
            <p:spPr>
              <a:xfrm>
                <a:off x="0" y="0"/>
                <a:ext cx="1524000" cy="914400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20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360" name="Shape 360"/>
              <p:cNvSpPr/>
              <p:nvPr/>
            </p:nvSpPr>
            <p:spPr>
              <a:xfrm>
                <a:off x="26797" y="265429"/>
                <a:ext cx="1470406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20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Test scores</a:t>
                </a:r>
              </a:p>
            </p:txBody>
          </p:sp>
        </p:grpSp>
        <p:sp>
          <p:nvSpPr>
            <p:cNvPr id="362" name="Shape 362"/>
            <p:cNvSpPr/>
            <p:nvPr/>
          </p:nvSpPr>
          <p:spPr>
            <a:xfrm rot="10800000">
              <a:off x="1658721" y="5012943"/>
              <a:ext cx="340158" cy="377953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365" name="Group 365"/>
            <p:cNvGrpSpPr/>
            <p:nvPr/>
          </p:nvGrpSpPr>
          <p:grpSpPr>
            <a:xfrm>
              <a:off x="0" y="4744720"/>
              <a:ext cx="1524000" cy="914401"/>
              <a:chOff x="0" y="0"/>
              <a:chExt cx="1523999" cy="914400"/>
            </a:xfrm>
          </p:grpSpPr>
          <p:sp>
            <p:nvSpPr>
              <p:cNvPr id="363" name="Shape 363"/>
              <p:cNvSpPr/>
              <p:nvPr/>
            </p:nvSpPr>
            <p:spPr>
              <a:xfrm>
                <a:off x="0" y="0"/>
                <a:ext cx="1524000" cy="914400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20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364" name="Shape 364"/>
              <p:cNvSpPr/>
              <p:nvPr/>
            </p:nvSpPr>
            <p:spPr>
              <a:xfrm>
                <a:off x="26797" y="265429"/>
                <a:ext cx="1470406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20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Transcript</a:t>
                </a:r>
              </a:p>
            </p:txBody>
          </p:sp>
        </p:grpSp>
      </p:grpSp>
      <p:sp>
        <p:nvSpPr>
          <p:cNvPr id="367" name="Shape 367"/>
          <p:cNvSpPr/>
          <p:nvPr/>
        </p:nvSpPr>
        <p:spPr>
          <a:xfrm>
            <a:off x="1600200" y="1737403"/>
            <a:ext cx="3581400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The Application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image20.jpeg" descr="EDSpptGFX_042214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Shape 370"/>
          <p:cNvSpPr/>
          <p:nvPr/>
        </p:nvSpPr>
        <p:spPr>
          <a:xfrm>
            <a:off x="2286000" y="304801"/>
            <a:ext cx="4038600" cy="164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>
                <a:solidFill>
                  <a:srgbClr val="D99694"/>
                </a:solidFill>
              </a:defRPr>
            </a:pPr>
            <a:r>
              <a:t>Getting</a:t>
            </a:r>
            <a:r>
              <a:rPr sz="3600"/>
              <a:t> into College</a:t>
            </a:r>
            <a:br>
              <a:rPr sz="3600"/>
            </a:br>
            <a:r>
              <a: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Admissions Process</a:t>
            </a:r>
          </a:p>
        </p:txBody>
      </p:sp>
      <p:grpSp>
        <p:nvGrpSpPr>
          <p:cNvPr id="377" name="Group 377"/>
          <p:cNvGrpSpPr/>
          <p:nvPr/>
        </p:nvGrpSpPr>
        <p:grpSpPr>
          <a:xfrm>
            <a:off x="4007068" y="1447799"/>
            <a:ext cx="3594539" cy="3997090"/>
            <a:chOff x="0" y="0"/>
            <a:chExt cx="3594537" cy="3997088"/>
          </a:xfrm>
        </p:grpSpPr>
        <p:grpSp>
          <p:nvGrpSpPr>
            <p:cNvPr id="373" name="Group 373"/>
            <p:cNvGrpSpPr/>
            <p:nvPr/>
          </p:nvGrpSpPr>
          <p:grpSpPr>
            <a:xfrm>
              <a:off x="0" y="0"/>
              <a:ext cx="3594538" cy="2052741"/>
              <a:chOff x="0" y="0"/>
              <a:chExt cx="3594537" cy="2052740"/>
            </a:xfrm>
          </p:grpSpPr>
          <p:sp>
            <p:nvSpPr>
              <p:cNvPr id="371" name="Shape 371"/>
              <p:cNvSpPr/>
              <p:nvPr/>
            </p:nvSpPr>
            <p:spPr>
              <a:xfrm>
                <a:off x="0" y="0"/>
                <a:ext cx="3594538" cy="1408141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2217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72" name="Shape 372"/>
              <p:cNvSpPr/>
              <p:nvPr/>
            </p:nvSpPr>
            <p:spPr>
              <a:xfrm>
                <a:off x="30900" y="30900"/>
                <a:ext cx="3532738" cy="2021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defTabSz="914400">
                  <a:defRPr b="1" sz="3200">
                    <a:solidFill>
                      <a:srgbClr val="D99694"/>
                    </a:solidFill>
                  </a:defRPr>
                </a:pPr>
                <a:r>
                  <a:t>Other applications</a:t>
                </a:r>
              </a:p>
              <a:p>
                <a:pPr marL="281628" indent="-281628" defTabSz="914400">
                  <a:buSzPct val="100000"/>
                  <a:buChar char="•"/>
                  <a:defRPr sz="2217">
                    <a:solidFill>
                      <a:srgbClr val="FFFFFF"/>
                    </a:solidFill>
                  </a:defRPr>
                </a:pPr>
                <a:r>
                  <a:t>Housing</a:t>
                </a:r>
              </a:p>
              <a:p>
                <a:pPr marL="281628" indent="-281628" defTabSz="914400">
                  <a:buSzPct val="100000"/>
                  <a:buChar char="•"/>
                  <a:defRPr sz="2217">
                    <a:solidFill>
                      <a:srgbClr val="FFFFFF"/>
                    </a:solidFill>
                  </a:defRPr>
                </a:pPr>
                <a:r>
                  <a:t>Scholarships</a:t>
                </a:r>
              </a:p>
              <a:p>
                <a:pPr marL="281628" indent="-281628" defTabSz="914400">
                  <a:buSzPct val="100000"/>
                  <a:buChar char="•"/>
                  <a:defRPr sz="2217">
                    <a:solidFill>
                      <a:srgbClr val="FFFFFF"/>
                    </a:solidFill>
                  </a:defRPr>
                </a:pPr>
                <a:r>
                  <a:t>Special programs</a:t>
                </a:r>
              </a:p>
            </p:txBody>
          </p:sp>
        </p:grpSp>
        <p:grpSp>
          <p:nvGrpSpPr>
            <p:cNvPr id="376" name="Group 376"/>
            <p:cNvGrpSpPr/>
            <p:nvPr/>
          </p:nvGrpSpPr>
          <p:grpSpPr>
            <a:xfrm>
              <a:off x="0" y="2084047"/>
              <a:ext cx="3594538" cy="1913042"/>
              <a:chOff x="0" y="0"/>
              <a:chExt cx="3594537" cy="1913040"/>
            </a:xfrm>
          </p:grpSpPr>
          <p:sp>
            <p:nvSpPr>
              <p:cNvPr id="374" name="Shape 374"/>
              <p:cNvSpPr/>
              <p:nvPr/>
            </p:nvSpPr>
            <p:spPr>
              <a:xfrm>
                <a:off x="0" y="0"/>
                <a:ext cx="3594538" cy="1408141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2217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75" name="Shape 375"/>
              <p:cNvSpPr/>
              <p:nvPr/>
            </p:nvSpPr>
            <p:spPr>
              <a:xfrm>
                <a:off x="30900" y="30900"/>
                <a:ext cx="3532738" cy="1882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defTabSz="914400">
                  <a:defRPr b="1" sz="3200">
                    <a:solidFill>
                      <a:srgbClr val="D99694"/>
                    </a:solidFill>
                  </a:defRPr>
                </a:pPr>
                <a:r>
                  <a:t>Don’t forget</a:t>
                </a:r>
              </a:p>
              <a:p>
                <a:pPr marL="281628" indent="-281628" defTabSz="914400">
                  <a:buSzPct val="100000"/>
                  <a:buChar char="•"/>
                  <a:defRPr sz="2217">
                    <a:solidFill>
                      <a:srgbClr val="FFFFFF"/>
                    </a:solidFill>
                  </a:defRPr>
                </a:pPr>
                <a:r>
                  <a:t>Application fee or fee waiver</a:t>
                </a:r>
              </a:p>
              <a:p>
                <a:pPr marL="281628" indent="-281628" defTabSz="914400">
                  <a:buSzPct val="100000"/>
                  <a:buChar char="•"/>
                  <a:defRPr sz="2217">
                    <a:solidFill>
                      <a:srgbClr val="FFFFFF"/>
                    </a:solidFill>
                  </a:defRPr>
                </a:pPr>
                <a:r>
                  <a:t>Additional transcripts</a:t>
                </a:r>
              </a:p>
              <a:p>
                <a:pPr marL="281628" indent="-281628" defTabSz="914400">
                  <a:buSzPct val="100000"/>
                  <a:buChar char="•"/>
                  <a:defRPr sz="2217">
                    <a:solidFill>
                      <a:srgbClr val="FFFFFF"/>
                    </a:solidFill>
                  </a:defRPr>
                </a:pPr>
                <a:r>
                  <a:t>Deadlines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image21.jpeg" descr="EDSpptGFX_042214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Shape 380"/>
          <p:cNvSpPr/>
          <p:nvPr/>
        </p:nvSpPr>
        <p:spPr>
          <a:xfrm>
            <a:off x="3962400" y="381000"/>
            <a:ext cx="4724400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D99694"/>
                </a:solidFill>
              </a:defRPr>
            </a:lvl1pPr>
          </a:lstStyle>
          <a:p>
            <a:pPr/>
            <a:r>
              <a:t>Getting into School after High School</a:t>
            </a:r>
          </a:p>
        </p:txBody>
      </p:sp>
      <p:sp>
        <p:nvSpPr>
          <p:cNvPr id="381" name="Shape 381"/>
          <p:cNvSpPr/>
          <p:nvPr/>
        </p:nvSpPr>
        <p:spPr>
          <a:xfrm>
            <a:off x="4572000" y="1752599"/>
            <a:ext cx="4114800" cy="265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</a:p>
          <a:p>
            <a:pPr>
              <a:defRPr b="1"/>
            </a:pPr>
          </a:p>
          <a:p>
            <a:pPr>
              <a:defRPr b="1" sz="2800"/>
            </a:pPr>
            <a:r>
              <a:t>DON’T WAIT!!!</a:t>
            </a:r>
          </a:p>
          <a:p>
            <a:pPr>
              <a:defRPr b="1" sz="2800"/>
            </a:pPr>
          </a:p>
          <a:p>
            <a:pPr>
              <a:defRPr b="1" sz="2800"/>
            </a:pPr>
            <a:r>
              <a:t>APPLY EARLY!!!</a:t>
            </a:r>
          </a:p>
          <a:p>
            <a:pPr>
              <a:defRPr b="1" sz="2800"/>
            </a:pPr>
          </a:p>
          <a:p>
            <a:pPr>
              <a:defRPr b="1" sz="2800"/>
            </a:pPr>
            <a:r>
              <a:t>MEET ALL DEADLINES!!!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image22.jpeg" descr="EDSpptGFX_042214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Shape 384"/>
          <p:cNvSpPr/>
          <p:nvPr/>
        </p:nvSpPr>
        <p:spPr>
          <a:xfrm>
            <a:off x="2056482" y="3276599"/>
            <a:ext cx="7162801" cy="245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44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Financial Aid =</a:t>
            </a:r>
          </a:p>
          <a:p>
            <a:pPr algn="ctr">
              <a:defRPr b="1" sz="44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 </a:t>
            </a:r>
            <a:r>
              <a:rPr sz="3600"/>
              <a:t>MONEY</a:t>
            </a:r>
            <a:r>
              <a:rPr sz="3600"/>
              <a:t> that assists students and families in funding their college education</a:t>
            </a:r>
          </a:p>
        </p:txBody>
      </p:sp>
      <p:pic>
        <p:nvPicPr>
          <p:cNvPr id="385" name="image2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75752" y="-234462"/>
            <a:ext cx="4724401" cy="4788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image24.jpeg" descr="EDSpptGFX_042214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Shape 388"/>
          <p:cNvSpPr/>
          <p:nvPr/>
        </p:nvSpPr>
        <p:spPr>
          <a:xfrm>
            <a:off x="1600200" y="304800"/>
            <a:ext cx="5943600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400">
                <a:solidFill>
                  <a:srgbClr val="D99694"/>
                </a:solidFill>
              </a:defRPr>
            </a:pPr>
            <a:r>
              <a:t>Paying for College</a:t>
            </a:r>
          </a:p>
          <a:p>
            <a:pPr>
              <a:defRPr b="1" sz="2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Financial Aid Terms</a:t>
            </a:r>
          </a:p>
        </p:txBody>
      </p:sp>
      <p:grpSp>
        <p:nvGrpSpPr>
          <p:cNvPr id="404" name="Group 404"/>
          <p:cNvGrpSpPr/>
          <p:nvPr/>
        </p:nvGrpSpPr>
        <p:grpSpPr>
          <a:xfrm>
            <a:off x="866794" y="1600200"/>
            <a:ext cx="3383095" cy="3905956"/>
            <a:chOff x="0" y="0"/>
            <a:chExt cx="3383094" cy="3905955"/>
          </a:xfrm>
        </p:grpSpPr>
        <p:grpSp>
          <p:nvGrpSpPr>
            <p:cNvPr id="391" name="Group 391"/>
            <p:cNvGrpSpPr/>
            <p:nvPr/>
          </p:nvGrpSpPr>
          <p:grpSpPr>
            <a:xfrm>
              <a:off x="0" y="0"/>
              <a:ext cx="3383095" cy="564445"/>
              <a:chOff x="0" y="0"/>
              <a:chExt cx="3383094" cy="564444"/>
            </a:xfrm>
          </p:grpSpPr>
          <p:sp>
            <p:nvSpPr>
              <p:cNvPr id="389" name="Shape 389"/>
              <p:cNvSpPr/>
              <p:nvPr/>
            </p:nvSpPr>
            <p:spPr>
              <a:xfrm>
                <a:off x="0" y="0"/>
                <a:ext cx="3383095" cy="564445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28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390" name="Shape 390"/>
              <p:cNvSpPr/>
              <p:nvPr/>
            </p:nvSpPr>
            <p:spPr>
              <a:xfrm>
                <a:off x="12386" y="33302"/>
                <a:ext cx="3358323" cy="497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28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COA</a:t>
                </a:r>
              </a:p>
            </p:txBody>
          </p:sp>
        </p:grpSp>
        <p:grpSp>
          <p:nvGrpSpPr>
            <p:cNvPr id="394" name="Group 394"/>
            <p:cNvGrpSpPr/>
            <p:nvPr/>
          </p:nvGrpSpPr>
          <p:grpSpPr>
            <a:xfrm>
              <a:off x="0" y="835377"/>
              <a:ext cx="3383095" cy="564446"/>
              <a:chOff x="0" y="0"/>
              <a:chExt cx="3383094" cy="564444"/>
            </a:xfrm>
          </p:grpSpPr>
          <p:sp>
            <p:nvSpPr>
              <p:cNvPr id="392" name="Shape 392"/>
              <p:cNvSpPr/>
              <p:nvPr/>
            </p:nvSpPr>
            <p:spPr>
              <a:xfrm>
                <a:off x="0" y="0"/>
                <a:ext cx="3383095" cy="564445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28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393" name="Shape 393"/>
              <p:cNvSpPr/>
              <p:nvPr/>
            </p:nvSpPr>
            <p:spPr>
              <a:xfrm>
                <a:off x="12386" y="33302"/>
                <a:ext cx="3358323" cy="497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28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EFC</a:t>
                </a:r>
              </a:p>
            </p:txBody>
          </p:sp>
        </p:grpSp>
        <p:grpSp>
          <p:nvGrpSpPr>
            <p:cNvPr id="397" name="Group 397"/>
            <p:cNvGrpSpPr/>
            <p:nvPr/>
          </p:nvGrpSpPr>
          <p:grpSpPr>
            <a:xfrm>
              <a:off x="0" y="1670755"/>
              <a:ext cx="3383095" cy="564445"/>
              <a:chOff x="0" y="0"/>
              <a:chExt cx="3383094" cy="564444"/>
            </a:xfrm>
          </p:grpSpPr>
          <p:sp>
            <p:nvSpPr>
              <p:cNvPr id="395" name="Shape 395"/>
              <p:cNvSpPr/>
              <p:nvPr/>
            </p:nvSpPr>
            <p:spPr>
              <a:xfrm>
                <a:off x="0" y="0"/>
                <a:ext cx="3383095" cy="564445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28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396" name="Shape 396"/>
              <p:cNvSpPr/>
              <p:nvPr/>
            </p:nvSpPr>
            <p:spPr>
              <a:xfrm>
                <a:off x="12386" y="33302"/>
                <a:ext cx="3358323" cy="497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sz="28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FAFSA</a:t>
                </a:r>
              </a:p>
            </p:txBody>
          </p:sp>
        </p:grpSp>
        <p:grpSp>
          <p:nvGrpSpPr>
            <p:cNvPr id="400" name="Group 400"/>
            <p:cNvGrpSpPr/>
            <p:nvPr/>
          </p:nvGrpSpPr>
          <p:grpSpPr>
            <a:xfrm>
              <a:off x="0" y="2506133"/>
              <a:ext cx="3383095" cy="564445"/>
              <a:chOff x="0" y="0"/>
              <a:chExt cx="3383094" cy="564444"/>
            </a:xfrm>
          </p:grpSpPr>
          <p:sp>
            <p:nvSpPr>
              <p:cNvPr id="398" name="Shape 398"/>
              <p:cNvSpPr/>
              <p:nvPr/>
            </p:nvSpPr>
            <p:spPr>
              <a:xfrm>
                <a:off x="0" y="0"/>
                <a:ext cx="3383095" cy="564445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28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399" name="Shape 399"/>
              <p:cNvSpPr/>
              <p:nvPr/>
            </p:nvSpPr>
            <p:spPr>
              <a:xfrm>
                <a:off x="12386" y="33302"/>
                <a:ext cx="3358323" cy="497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28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FSA ID</a:t>
                </a:r>
              </a:p>
            </p:txBody>
          </p:sp>
        </p:grpSp>
        <p:grpSp>
          <p:nvGrpSpPr>
            <p:cNvPr id="403" name="Group 403"/>
            <p:cNvGrpSpPr/>
            <p:nvPr/>
          </p:nvGrpSpPr>
          <p:grpSpPr>
            <a:xfrm>
              <a:off x="0" y="3341511"/>
              <a:ext cx="3383095" cy="564445"/>
              <a:chOff x="0" y="0"/>
              <a:chExt cx="3383094" cy="564444"/>
            </a:xfrm>
          </p:grpSpPr>
          <p:sp>
            <p:nvSpPr>
              <p:cNvPr id="401" name="Shape 401"/>
              <p:cNvSpPr/>
              <p:nvPr/>
            </p:nvSpPr>
            <p:spPr>
              <a:xfrm>
                <a:off x="0" y="0"/>
                <a:ext cx="3383095" cy="564445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28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402" name="Shape 402"/>
              <p:cNvSpPr/>
              <p:nvPr/>
            </p:nvSpPr>
            <p:spPr>
              <a:xfrm>
                <a:off x="12386" y="33302"/>
                <a:ext cx="3358323" cy="497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28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SAR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image25.jpeg" descr="F:\SOS\Presentations\new 2014 template\Teal\SOSpptGFX_072414PMS_3265_Teal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" y="-3614"/>
            <a:ext cx="9144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Shape 407"/>
          <p:cNvSpPr/>
          <p:nvPr/>
        </p:nvSpPr>
        <p:spPr>
          <a:xfrm>
            <a:off x="365024" y="638174"/>
            <a:ext cx="8321776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200">
                <a:solidFill>
                  <a:srgbClr val="D99694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APPLY EARLY FOR YOUR FSA ID</a:t>
            </a:r>
          </a:p>
        </p:txBody>
      </p:sp>
      <p:sp>
        <p:nvSpPr>
          <p:cNvPr id="408" name="Shape 408"/>
          <p:cNvSpPr/>
          <p:nvPr/>
        </p:nvSpPr>
        <p:spPr>
          <a:xfrm rot="196770">
            <a:off x="4475766" y="2413913"/>
            <a:ext cx="4572001" cy="3495295"/>
          </a:xfrm>
          <a:prstGeom prst="rect">
            <a:avLst/>
          </a:prstGeom>
          <a:solidFill>
            <a:srgbClr val="9AECFC"/>
          </a:solidFill>
          <a:ln w="5715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chemeClr val="accent1"/>
                </a:solidFill>
              </a:defRPr>
            </a:pPr>
            <a:r>
              <a:t>Replaced the Federal Personal Identification Number (PIN), effective 5/10/15</a:t>
            </a: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chemeClr val="accent1"/>
                </a:solidFill>
              </a:defRPr>
            </a:pPr>
            <a:r>
              <a:t>Parent and Student </a:t>
            </a:r>
            <a:r>
              <a:rPr b="1" u="sng"/>
              <a:t>BOTH</a:t>
            </a:r>
            <a:r>
              <a:t> need FSA ID’s to submit the FAFSA</a:t>
            </a: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chemeClr val="accent1"/>
                </a:solidFill>
              </a:defRPr>
            </a:pPr>
            <a:r>
              <a:t>Apply for FSA ID 1-3 days prior to FAFSA filing</a:t>
            </a:r>
          </a:p>
        </p:txBody>
      </p:sp>
      <p:pic>
        <p:nvPicPr>
          <p:cNvPr id="409" name="image26.jpg" descr="http://blog.ed.gov/files/2015/11/FSAID-e144916997893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873798">
            <a:off x="179401" y="1879014"/>
            <a:ext cx="4343401" cy="2171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2.jpeg" descr="EDSpptGFX_042214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>
            <a:off x="2133600" y="1295400"/>
            <a:ext cx="6096000" cy="2237741"/>
          </a:xfrm>
          <a:prstGeom prst="rect">
            <a:avLst/>
          </a:prstGeom>
          <a:solidFill>
            <a:srgbClr val="DCE6F2"/>
          </a:solidFill>
          <a:ln w="762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800">
                <a:solidFill>
                  <a:srgbClr val="272764"/>
                </a:solidFill>
                <a:latin typeface="Arno Pro Caption"/>
                <a:ea typeface="Arno Pro Caption"/>
                <a:cs typeface="Arno Pro Caption"/>
                <a:sym typeface="Arno Pro Caption"/>
              </a:defRPr>
            </a:pPr>
            <a:r>
              <a:t>What is </a:t>
            </a:r>
            <a:r>
              <a:rPr b="1"/>
              <a:t>YOUR </a:t>
            </a:r>
            <a:r>
              <a:t>plan </a:t>
            </a:r>
            <a:r>
              <a:rPr b="1"/>
              <a:t>after </a:t>
            </a:r>
            <a:r>
              <a:t>High School?</a:t>
            </a:r>
          </a:p>
          <a:p>
            <a:pPr>
              <a:defRPr sz="2000">
                <a:solidFill>
                  <a:schemeClr val="accent1"/>
                </a:solidFill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www.youtube.com/watch?v=vUkO6Gh3w6g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image25.jpeg" descr="F:\SOS\Presentations\new 2014 template\Teal\SOSpptGFX_072414PMS_3265_Teal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" y="-22664"/>
            <a:ext cx="9144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Shape 412"/>
          <p:cNvSpPr/>
          <p:nvPr/>
        </p:nvSpPr>
        <p:spPr>
          <a:xfrm>
            <a:off x="1143000" y="638174"/>
            <a:ext cx="6781800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D99694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IMPORTANT TIPS ABOUT YOUR FSA ID </a:t>
            </a:r>
          </a:p>
        </p:txBody>
      </p:sp>
      <p:sp>
        <p:nvSpPr>
          <p:cNvPr id="413" name="Shape 413"/>
          <p:cNvSpPr/>
          <p:nvPr/>
        </p:nvSpPr>
        <p:spPr>
          <a:xfrm rot="403888">
            <a:off x="3281460" y="1294317"/>
            <a:ext cx="4572001" cy="4264153"/>
          </a:xfrm>
          <a:prstGeom prst="rect">
            <a:avLst/>
          </a:prstGeom>
          <a:solidFill>
            <a:srgbClr val="9AECF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chemeClr val="accent1"/>
                </a:solidFill>
              </a:defRPr>
            </a:pPr>
            <a:r>
              <a:t>Email Address –  – MUST KNOW LOG-IN INFO (YOUR PARENTS NEED A SEPARATE EMAIL AS WELL!)</a:t>
            </a:r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chemeClr val="accent1"/>
                </a:solidFill>
              </a:defRPr>
            </a:pPr>
            <a:r>
              <a:t>A </a:t>
            </a:r>
            <a:r>
              <a:rPr b="1" u="sng"/>
              <a:t>USERNAME</a:t>
            </a:r>
            <a:r>
              <a:t> and </a:t>
            </a:r>
            <a:r>
              <a:rPr b="1" u="sng"/>
              <a:t>PASSWORD</a:t>
            </a:r>
            <a:r>
              <a:t> will be created</a:t>
            </a:r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chemeClr val="accent1"/>
                </a:solidFill>
              </a:defRPr>
            </a:pPr>
            <a:r>
              <a:t>SSN and Date of Birth as shown on SS Card</a:t>
            </a:r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chemeClr val="accent1"/>
                </a:solidFill>
              </a:defRPr>
            </a:pPr>
            <a:r>
              <a:t>Mailing Address</a:t>
            </a:r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 b="1" u="sng">
                <a:solidFill>
                  <a:schemeClr val="accent1"/>
                </a:solidFill>
              </a:defRPr>
            </a:pPr>
            <a:r>
              <a:t>5</a:t>
            </a:r>
            <a:r>
              <a:rPr b="0" u="none"/>
              <a:t> Challenge Questions!</a:t>
            </a:r>
            <a:endParaRPr b="0" u="none"/>
          </a:p>
          <a:p>
            <a:pPr lvl="1" marL="800100" indent="-3429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chemeClr val="accent1"/>
                </a:solidFill>
              </a:defRPr>
            </a:pPr>
            <a:r>
              <a:t>2 answered from a list</a:t>
            </a:r>
          </a:p>
          <a:p>
            <a:pPr lvl="1" marL="800100" indent="-3429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chemeClr val="accent1"/>
                </a:solidFill>
              </a:defRPr>
            </a:pPr>
            <a:r>
              <a:t>2 created and answered by student</a:t>
            </a:r>
          </a:p>
          <a:p>
            <a:pPr lvl="1" marL="800100" indent="-3429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chemeClr val="accent1"/>
                </a:solidFill>
              </a:defRPr>
            </a:pPr>
            <a:r>
              <a:t>1 -Type a significant date in your life</a:t>
            </a:r>
          </a:p>
          <a:p>
            <a:pPr lvl="1" marL="800100" indent="-3429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chemeClr val="accent1"/>
                </a:solidFill>
              </a:defRPr>
            </a:pPr>
            <a:r>
              <a:t>All 5 must be unique!</a:t>
            </a:r>
          </a:p>
        </p:txBody>
      </p:sp>
      <p:sp>
        <p:nvSpPr>
          <p:cNvPr id="414" name="Shape 414"/>
          <p:cNvSpPr/>
          <p:nvPr/>
        </p:nvSpPr>
        <p:spPr>
          <a:xfrm>
            <a:off x="723024" y="5372091"/>
            <a:ext cx="7266514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1F497D"/>
                </a:solidFill>
              </a:defRPr>
            </a:lvl1pPr>
          </a:lstStyle>
          <a:p>
            <a:pPr/>
            <a:r>
              <a:t>**The FAFSA is available after October 1, 2016 of graduation year 2017**</a:t>
            </a:r>
          </a:p>
        </p:txBody>
      </p:sp>
      <p:pic>
        <p:nvPicPr>
          <p:cNvPr id="415" name="image27.jpg" descr="http://www.evbears.com/_/rsrc/1452716589123/guidance/fafsa/2016-01-13%2014.18.58.jpg?height=200&amp;width=19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308582">
            <a:off x="161974" y="1590675"/>
            <a:ext cx="2876452" cy="2981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18" name="image2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56" y="0"/>
            <a:ext cx="9060644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image29.jpeg" descr="EDSpptGFX_042214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Shape 421"/>
          <p:cNvSpPr/>
          <p:nvPr/>
        </p:nvSpPr>
        <p:spPr>
          <a:xfrm rot="20420576">
            <a:off x="-82981" y="451109"/>
            <a:ext cx="4419601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000">
                <a:solidFill>
                  <a:srgbClr val="D99694"/>
                </a:solidFill>
              </a:defRPr>
            </a:pPr>
            <a:r>
              <a:t>Paying for College</a:t>
            </a:r>
            <a:br/>
            <a:r>
              <a:rPr b="0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Financial Aid: Gift Aid</a:t>
            </a:r>
          </a:p>
        </p:txBody>
      </p:sp>
      <p:grpSp>
        <p:nvGrpSpPr>
          <p:cNvPr id="438" name="Group 438"/>
          <p:cNvGrpSpPr/>
          <p:nvPr/>
        </p:nvGrpSpPr>
        <p:grpSpPr>
          <a:xfrm>
            <a:off x="0" y="990600"/>
            <a:ext cx="7086600" cy="4800600"/>
            <a:chOff x="0" y="0"/>
            <a:chExt cx="7086600" cy="4800599"/>
          </a:xfrm>
        </p:grpSpPr>
        <p:grpSp>
          <p:nvGrpSpPr>
            <p:cNvPr id="424" name="Group 424"/>
            <p:cNvGrpSpPr/>
            <p:nvPr/>
          </p:nvGrpSpPr>
          <p:grpSpPr>
            <a:xfrm>
              <a:off x="0" y="0"/>
              <a:ext cx="7086600" cy="1392174"/>
              <a:chOff x="0" y="0"/>
              <a:chExt cx="7086600" cy="1392173"/>
            </a:xfrm>
          </p:grpSpPr>
          <p:sp>
            <p:nvSpPr>
              <p:cNvPr id="422" name="Shape 422"/>
              <p:cNvSpPr/>
              <p:nvPr/>
            </p:nvSpPr>
            <p:spPr>
              <a:xfrm>
                <a:off x="0" y="-1"/>
                <a:ext cx="7086600" cy="1392175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b="1" sz="29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423" name="Shape 423"/>
              <p:cNvSpPr/>
              <p:nvPr/>
            </p:nvSpPr>
            <p:spPr>
              <a:xfrm>
                <a:off x="0" y="-1"/>
                <a:ext cx="7086600" cy="510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defTabSz="914400">
                  <a:defRPr b="1" sz="29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Grants</a:t>
                </a:r>
              </a:p>
            </p:txBody>
          </p:sp>
        </p:grpSp>
        <p:grpSp>
          <p:nvGrpSpPr>
            <p:cNvPr id="427" name="Group 427"/>
            <p:cNvGrpSpPr/>
            <p:nvPr/>
          </p:nvGrpSpPr>
          <p:grpSpPr>
            <a:xfrm>
              <a:off x="0" y="1413433"/>
              <a:ext cx="1755706" cy="2976373"/>
              <a:chOff x="0" y="0"/>
              <a:chExt cx="1755705" cy="2976372"/>
            </a:xfrm>
          </p:grpSpPr>
          <p:sp>
            <p:nvSpPr>
              <p:cNvPr id="425" name="Shape 425"/>
              <p:cNvSpPr/>
              <p:nvPr/>
            </p:nvSpPr>
            <p:spPr>
              <a:xfrm>
                <a:off x="-1" y="-1"/>
                <a:ext cx="1755707" cy="2976374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2000">
                    <a:solidFill>
                      <a:srgbClr val="DCE6F2"/>
                    </a:solidFill>
                  </a:defRPr>
                </a:pPr>
              </a:p>
            </p:txBody>
          </p:sp>
          <p:sp>
            <p:nvSpPr>
              <p:cNvPr id="426" name="Shape 426"/>
              <p:cNvSpPr/>
              <p:nvPr/>
            </p:nvSpPr>
            <p:spPr>
              <a:xfrm>
                <a:off x="-1" y="1296416"/>
                <a:ext cx="1755707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2000">
                    <a:solidFill>
                      <a:srgbClr val="DCE6F2"/>
                    </a:solidFill>
                  </a:defRPr>
                </a:lvl1pPr>
              </a:lstStyle>
              <a:p>
                <a:pPr/>
                <a:r>
                  <a:t>Federal</a:t>
                </a:r>
              </a:p>
            </p:txBody>
          </p:sp>
        </p:grpSp>
        <p:grpSp>
          <p:nvGrpSpPr>
            <p:cNvPr id="430" name="Group 430"/>
            <p:cNvGrpSpPr/>
            <p:nvPr/>
          </p:nvGrpSpPr>
          <p:grpSpPr>
            <a:xfrm>
              <a:off x="1776964" y="1413433"/>
              <a:ext cx="1755707" cy="2976373"/>
              <a:chOff x="0" y="0"/>
              <a:chExt cx="1755705" cy="2976372"/>
            </a:xfrm>
          </p:grpSpPr>
          <p:sp>
            <p:nvSpPr>
              <p:cNvPr id="428" name="Shape 428"/>
              <p:cNvSpPr/>
              <p:nvPr/>
            </p:nvSpPr>
            <p:spPr>
              <a:xfrm>
                <a:off x="-1" y="-1"/>
                <a:ext cx="1755707" cy="2976374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2000">
                    <a:solidFill>
                      <a:srgbClr val="DCE6F2"/>
                    </a:solidFill>
                  </a:defRPr>
                </a:pPr>
              </a:p>
            </p:txBody>
          </p:sp>
          <p:sp>
            <p:nvSpPr>
              <p:cNvPr id="429" name="Shape 429"/>
              <p:cNvSpPr/>
              <p:nvPr/>
            </p:nvSpPr>
            <p:spPr>
              <a:xfrm>
                <a:off x="-1" y="1296416"/>
                <a:ext cx="1755707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2000">
                    <a:solidFill>
                      <a:srgbClr val="DCE6F2"/>
                    </a:solidFill>
                  </a:defRPr>
                </a:lvl1pPr>
              </a:lstStyle>
              <a:p>
                <a:pPr/>
                <a:r>
                  <a:t>State</a:t>
                </a:r>
              </a:p>
            </p:txBody>
          </p:sp>
        </p:grpSp>
        <p:grpSp>
          <p:nvGrpSpPr>
            <p:cNvPr id="433" name="Group 433"/>
            <p:cNvGrpSpPr/>
            <p:nvPr/>
          </p:nvGrpSpPr>
          <p:grpSpPr>
            <a:xfrm>
              <a:off x="3553929" y="1413433"/>
              <a:ext cx="1755706" cy="2976373"/>
              <a:chOff x="0" y="0"/>
              <a:chExt cx="1755705" cy="2976372"/>
            </a:xfrm>
          </p:grpSpPr>
          <p:sp>
            <p:nvSpPr>
              <p:cNvPr id="431" name="Shape 431"/>
              <p:cNvSpPr/>
              <p:nvPr/>
            </p:nvSpPr>
            <p:spPr>
              <a:xfrm>
                <a:off x="-1" y="-1"/>
                <a:ext cx="1755707" cy="2976374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1200">
                    <a:solidFill>
                      <a:srgbClr val="DCE6F2"/>
                    </a:solidFill>
                  </a:defRPr>
                </a:pPr>
              </a:p>
            </p:txBody>
          </p:sp>
          <p:sp>
            <p:nvSpPr>
              <p:cNvPr id="432" name="Shape 432"/>
              <p:cNvSpPr/>
              <p:nvPr/>
            </p:nvSpPr>
            <p:spPr>
              <a:xfrm>
                <a:off x="-1" y="1353565"/>
                <a:ext cx="1755707" cy="269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1200">
                    <a:solidFill>
                      <a:srgbClr val="DCE6F2"/>
                    </a:solidFill>
                  </a:defRPr>
                </a:lvl1pPr>
              </a:lstStyle>
              <a:p>
                <a:pPr/>
                <a:r>
                  <a:t>Institutional</a:t>
                </a:r>
              </a:p>
            </p:txBody>
          </p:sp>
        </p:grpSp>
        <p:grpSp>
          <p:nvGrpSpPr>
            <p:cNvPr id="436" name="Group 436"/>
            <p:cNvGrpSpPr/>
            <p:nvPr/>
          </p:nvGrpSpPr>
          <p:grpSpPr>
            <a:xfrm>
              <a:off x="5330894" y="1413433"/>
              <a:ext cx="1755706" cy="2976373"/>
              <a:chOff x="0" y="0"/>
              <a:chExt cx="1755705" cy="2976372"/>
            </a:xfrm>
          </p:grpSpPr>
          <p:sp>
            <p:nvSpPr>
              <p:cNvPr id="434" name="Shape 434"/>
              <p:cNvSpPr/>
              <p:nvPr/>
            </p:nvSpPr>
            <p:spPr>
              <a:xfrm>
                <a:off x="-1" y="-1"/>
                <a:ext cx="1755707" cy="2976374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2000">
                    <a:solidFill>
                      <a:srgbClr val="DCE6F2"/>
                    </a:solidFill>
                  </a:defRPr>
                </a:pPr>
              </a:p>
            </p:txBody>
          </p:sp>
          <p:sp>
            <p:nvSpPr>
              <p:cNvPr id="435" name="Shape 435"/>
              <p:cNvSpPr/>
              <p:nvPr/>
            </p:nvSpPr>
            <p:spPr>
              <a:xfrm>
                <a:off x="-1" y="1296416"/>
                <a:ext cx="1755707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2000">
                    <a:solidFill>
                      <a:srgbClr val="DCE6F2"/>
                    </a:solidFill>
                  </a:defRPr>
                </a:lvl1pPr>
              </a:lstStyle>
              <a:p>
                <a:pPr/>
                <a:r>
                  <a:t>Private</a:t>
                </a:r>
              </a:p>
            </p:txBody>
          </p:sp>
        </p:grpSp>
        <p:sp>
          <p:nvSpPr>
            <p:cNvPr id="437" name="Shape 437"/>
            <p:cNvSpPr/>
            <p:nvPr/>
          </p:nvSpPr>
          <p:spPr>
            <a:xfrm>
              <a:off x="0" y="4411065"/>
              <a:ext cx="7086600" cy="389535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image30.jpeg" descr="EDSpptGFX_042214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Shape 441"/>
          <p:cNvSpPr/>
          <p:nvPr/>
        </p:nvSpPr>
        <p:spPr>
          <a:xfrm>
            <a:off x="2133600" y="597187"/>
            <a:ext cx="6629400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000">
                <a:solidFill>
                  <a:srgbClr val="D99694"/>
                </a:solidFill>
              </a:defRPr>
            </a:pPr>
            <a:r>
              <a:t>Paying for College</a:t>
            </a:r>
          </a:p>
          <a:p>
            <a:pPr>
              <a:defRPr b="1"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Tennessee Student Assistance Award</a:t>
            </a:r>
          </a:p>
        </p:txBody>
      </p:sp>
      <p:grpSp>
        <p:nvGrpSpPr>
          <p:cNvPr id="444" name="Group 444"/>
          <p:cNvGrpSpPr/>
          <p:nvPr/>
        </p:nvGrpSpPr>
        <p:grpSpPr>
          <a:xfrm>
            <a:off x="3084829" y="1676399"/>
            <a:ext cx="5678171" cy="12537442"/>
            <a:chOff x="0" y="0"/>
            <a:chExt cx="5678169" cy="12537440"/>
          </a:xfrm>
        </p:grpSpPr>
        <p:sp>
          <p:nvSpPr>
            <p:cNvPr id="442" name="Shape 442"/>
            <p:cNvSpPr/>
            <p:nvPr/>
          </p:nvSpPr>
          <p:spPr>
            <a:xfrm>
              <a:off x="0" y="189230"/>
              <a:ext cx="3780816" cy="3406140"/>
            </a:xfrm>
            <a:prstGeom prst="roundRect">
              <a:avLst>
                <a:gd name="adj" fmla="val 7500"/>
              </a:avLst>
            </a:prstGeom>
            <a:solidFill>
              <a:schemeClr val="accent1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3780815" y="0"/>
              <a:ext cx="1897355" cy="12537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914400">
                <a:defRPr sz="2987"/>
              </a:pPr>
              <a:r>
                <a:t>FAFSA deadline:  ASAP after October 1.  Must be a TN resident.  Returning students will be awarded first and then new students with an EFC of 0.</a:t>
              </a:r>
            </a:p>
            <a:p>
              <a:pPr marL="379470" indent="-379470" defTabSz="914400">
                <a:buSzPct val="100000"/>
                <a:buChar char="•"/>
                <a:defRPr b="1" sz="2987">
                  <a:solidFill>
                    <a:srgbClr val="D99694"/>
                  </a:solidFill>
                </a:defRPr>
              </a:pPr>
              <a:r>
                <a:t>4 yr/2yr private-$4,000</a:t>
              </a:r>
            </a:p>
            <a:p>
              <a:pPr marL="379470" indent="-379470" defTabSz="914400">
                <a:buSzPct val="100000"/>
                <a:buChar char="•"/>
                <a:defRPr b="1" sz="2987">
                  <a:solidFill>
                    <a:srgbClr val="D99694"/>
                  </a:solidFill>
                </a:defRPr>
              </a:pPr>
              <a:r>
                <a:t>4 yr public-$2,000</a:t>
              </a:r>
            </a:p>
            <a:p>
              <a:pPr marL="379470" indent="-379470" defTabSz="914400">
                <a:buSzPct val="100000"/>
                <a:buChar char="•"/>
                <a:defRPr b="1" sz="2987">
                  <a:solidFill>
                    <a:srgbClr val="D99694"/>
                  </a:solidFill>
                </a:defRPr>
              </a:pPr>
              <a:r>
                <a:t>2 yr public-$1,300</a:t>
              </a:r>
            </a:p>
            <a:p>
              <a:pPr marL="379470" indent="-379470" defTabSz="914400">
                <a:buSzPct val="100000"/>
                <a:buChar char="•"/>
                <a:defRPr b="1" sz="2987">
                  <a:solidFill>
                    <a:srgbClr val="D99694"/>
                  </a:solidFill>
                </a:defRPr>
              </a:pPr>
              <a:r>
                <a:t>TCAT-$1,000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image31.jpeg" descr="EDSpptGFX_042214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Shape 447"/>
          <p:cNvSpPr/>
          <p:nvPr/>
        </p:nvSpPr>
        <p:spPr>
          <a:xfrm>
            <a:off x="2514600" y="304801"/>
            <a:ext cx="4724400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000">
                <a:solidFill>
                  <a:srgbClr val="D99694"/>
                </a:solidFill>
              </a:defRPr>
            </a:pPr>
            <a:r>
              <a:t>Paying for College</a:t>
            </a:r>
            <a:br/>
            <a:r>
              <a:rPr b="0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Financial Aid: Gift Aid</a:t>
            </a:r>
          </a:p>
        </p:txBody>
      </p:sp>
      <p:grpSp>
        <p:nvGrpSpPr>
          <p:cNvPr id="471" name="Group 471"/>
          <p:cNvGrpSpPr/>
          <p:nvPr/>
        </p:nvGrpSpPr>
        <p:grpSpPr>
          <a:xfrm>
            <a:off x="3596640" y="2087879"/>
            <a:ext cx="4693920" cy="3586481"/>
            <a:chOff x="0" y="0"/>
            <a:chExt cx="4693919" cy="3586480"/>
          </a:xfrm>
        </p:grpSpPr>
        <p:grpSp>
          <p:nvGrpSpPr>
            <p:cNvPr id="450" name="Group 450"/>
            <p:cNvGrpSpPr/>
            <p:nvPr/>
          </p:nvGrpSpPr>
          <p:grpSpPr>
            <a:xfrm>
              <a:off x="2095499" y="-1"/>
              <a:ext cx="1341121" cy="670561"/>
              <a:chOff x="0" y="0"/>
              <a:chExt cx="1341119" cy="670559"/>
            </a:xfrm>
          </p:grpSpPr>
          <p:sp>
            <p:nvSpPr>
              <p:cNvPr id="448" name="Shape 448"/>
              <p:cNvSpPr/>
              <p:nvPr/>
            </p:nvSpPr>
            <p:spPr>
              <a:xfrm>
                <a:off x="0" y="0"/>
                <a:ext cx="1341120" cy="67056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b="1" sz="1056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449" name="Shape 449"/>
              <p:cNvSpPr/>
              <p:nvPr/>
            </p:nvSpPr>
            <p:spPr>
              <a:xfrm>
                <a:off x="0" y="0"/>
                <a:ext cx="1341120" cy="243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defTabSz="914400">
                  <a:defRPr b="1" sz="1056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Scholarships</a:t>
                </a:r>
              </a:p>
            </p:txBody>
          </p:sp>
        </p:grpSp>
        <p:grpSp>
          <p:nvGrpSpPr>
            <p:cNvPr id="453" name="Group 453"/>
            <p:cNvGrpSpPr/>
            <p:nvPr/>
          </p:nvGrpSpPr>
          <p:grpSpPr>
            <a:xfrm>
              <a:off x="838199" y="1005840"/>
              <a:ext cx="1341121" cy="2580641"/>
              <a:chOff x="0" y="0"/>
              <a:chExt cx="1341119" cy="2580639"/>
            </a:xfrm>
          </p:grpSpPr>
          <p:sp>
            <p:nvSpPr>
              <p:cNvPr id="451" name="Shape 451"/>
              <p:cNvSpPr/>
              <p:nvPr/>
            </p:nvSpPr>
            <p:spPr>
              <a:xfrm>
                <a:off x="0" y="0"/>
                <a:ext cx="1341120" cy="67056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b="1" sz="24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452" name="Shape 452"/>
              <p:cNvSpPr/>
              <p:nvPr/>
            </p:nvSpPr>
            <p:spPr>
              <a:xfrm>
                <a:off x="0" y="0"/>
                <a:ext cx="1341120" cy="25806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defTabSz="914400">
                  <a:defRPr b="1" sz="24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TN Education Lottery Scholarship Program</a:t>
                </a:r>
              </a:p>
            </p:txBody>
          </p:sp>
        </p:grpSp>
        <p:sp>
          <p:nvSpPr>
            <p:cNvPr id="454" name="Shape 454"/>
            <p:cNvSpPr/>
            <p:nvPr/>
          </p:nvSpPr>
          <p:spPr>
            <a:xfrm>
              <a:off x="1508760" y="670539"/>
              <a:ext cx="1257300" cy="335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1080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3F6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457" name="Group 457"/>
            <p:cNvGrpSpPr/>
            <p:nvPr/>
          </p:nvGrpSpPr>
          <p:grpSpPr>
            <a:xfrm>
              <a:off x="0" y="2011680"/>
              <a:ext cx="1341120" cy="802641"/>
              <a:chOff x="0" y="0"/>
              <a:chExt cx="1341119" cy="802640"/>
            </a:xfrm>
          </p:grpSpPr>
          <p:sp>
            <p:nvSpPr>
              <p:cNvPr id="455" name="Shape 455"/>
              <p:cNvSpPr/>
              <p:nvPr/>
            </p:nvSpPr>
            <p:spPr>
              <a:xfrm>
                <a:off x="0" y="0"/>
                <a:ext cx="1341120" cy="67056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b="1" sz="24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456" name="Shape 456"/>
              <p:cNvSpPr/>
              <p:nvPr/>
            </p:nvSpPr>
            <p:spPr>
              <a:xfrm>
                <a:off x="0" y="0"/>
                <a:ext cx="1341120" cy="8026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defTabSz="914400">
                  <a:defRPr b="1" sz="24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TN Promise</a:t>
                </a:r>
              </a:p>
            </p:txBody>
          </p:sp>
        </p:grpSp>
        <p:sp>
          <p:nvSpPr>
            <p:cNvPr id="458" name="Shape 458"/>
            <p:cNvSpPr/>
            <p:nvPr/>
          </p:nvSpPr>
          <p:spPr>
            <a:xfrm>
              <a:off x="670560" y="1676410"/>
              <a:ext cx="838200" cy="335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1080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4775A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461" name="Group 461"/>
            <p:cNvGrpSpPr/>
            <p:nvPr/>
          </p:nvGrpSpPr>
          <p:grpSpPr>
            <a:xfrm>
              <a:off x="1676399" y="2011680"/>
              <a:ext cx="1341121" cy="675641"/>
              <a:chOff x="0" y="0"/>
              <a:chExt cx="1341119" cy="675640"/>
            </a:xfrm>
          </p:grpSpPr>
          <p:sp>
            <p:nvSpPr>
              <p:cNvPr id="459" name="Shape 459"/>
              <p:cNvSpPr/>
              <p:nvPr/>
            </p:nvSpPr>
            <p:spPr>
              <a:xfrm>
                <a:off x="0" y="0"/>
                <a:ext cx="1341120" cy="67056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b="1" sz="20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460" name="Shape 460"/>
              <p:cNvSpPr/>
              <p:nvPr/>
            </p:nvSpPr>
            <p:spPr>
              <a:xfrm>
                <a:off x="0" y="0"/>
                <a:ext cx="1341120" cy="6756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defTabSz="914400">
                  <a:defRPr b="1" sz="20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Institutional</a:t>
                </a:r>
              </a:p>
            </p:txBody>
          </p:sp>
        </p:grpSp>
        <p:sp>
          <p:nvSpPr>
            <p:cNvPr id="462" name="Shape 462"/>
            <p:cNvSpPr/>
            <p:nvPr/>
          </p:nvSpPr>
          <p:spPr>
            <a:xfrm>
              <a:off x="1508759" y="1676410"/>
              <a:ext cx="838201" cy="335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4775A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465" name="Group 465"/>
            <p:cNvGrpSpPr/>
            <p:nvPr/>
          </p:nvGrpSpPr>
          <p:grpSpPr>
            <a:xfrm>
              <a:off x="3352799" y="1005840"/>
              <a:ext cx="1341121" cy="1259841"/>
              <a:chOff x="0" y="0"/>
              <a:chExt cx="1341119" cy="1259839"/>
            </a:xfrm>
          </p:grpSpPr>
          <p:sp>
            <p:nvSpPr>
              <p:cNvPr id="463" name="Shape 463"/>
              <p:cNvSpPr/>
              <p:nvPr/>
            </p:nvSpPr>
            <p:spPr>
              <a:xfrm>
                <a:off x="0" y="0"/>
                <a:ext cx="1341120" cy="67056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b="1" sz="20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464" name="Shape 464"/>
              <p:cNvSpPr/>
              <p:nvPr/>
            </p:nvSpPr>
            <p:spPr>
              <a:xfrm>
                <a:off x="0" y="0"/>
                <a:ext cx="1341120" cy="12598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defTabSz="914400">
                  <a:defRPr b="1" sz="20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Ned McWherter Scholars Program</a:t>
                </a:r>
              </a:p>
            </p:txBody>
          </p:sp>
        </p:grpSp>
        <p:sp>
          <p:nvSpPr>
            <p:cNvPr id="466" name="Shape 466"/>
            <p:cNvSpPr/>
            <p:nvPr/>
          </p:nvSpPr>
          <p:spPr>
            <a:xfrm>
              <a:off x="2766059" y="670539"/>
              <a:ext cx="1257301" cy="335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3F6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469" name="Group 469"/>
            <p:cNvGrpSpPr/>
            <p:nvPr/>
          </p:nvGrpSpPr>
          <p:grpSpPr>
            <a:xfrm>
              <a:off x="3352799" y="2011680"/>
              <a:ext cx="1341121" cy="670561"/>
              <a:chOff x="0" y="0"/>
              <a:chExt cx="1341119" cy="670559"/>
            </a:xfrm>
          </p:grpSpPr>
          <p:sp>
            <p:nvSpPr>
              <p:cNvPr id="467" name="Shape 467"/>
              <p:cNvSpPr/>
              <p:nvPr/>
            </p:nvSpPr>
            <p:spPr>
              <a:xfrm>
                <a:off x="0" y="0"/>
                <a:ext cx="1341120" cy="67056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b="1" sz="20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468" name="Shape 468"/>
              <p:cNvSpPr/>
              <p:nvPr/>
            </p:nvSpPr>
            <p:spPr>
              <a:xfrm>
                <a:off x="0" y="0"/>
                <a:ext cx="1341120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defTabSz="914400">
                  <a:defRPr b="1" sz="20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Private</a:t>
                </a:r>
              </a:p>
            </p:txBody>
          </p:sp>
        </p:grpSp>
        <p:sp>
          <p:nvSpPr>
            <p:cNvPr id="470" name="Shape 470"/>
            <p:cNvSpPr/>
            <p:nvPr/>
          </p:nvSpPr>
          <p:spPr>
            <a:xfrm>
              <a:off x="4023359" y="1676410"/>
              <a:ext cx="1" cy="335291"/>
            </a:xfrm>
            <a:prstGeom prst="line">
              <a:avLst/>
            </a:prstGeom>
            <a:noFill/>
            <a:ln w="25400" cap="flat">
              <a:solidFill>
                <a:srgbClr val="4775A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image9.jpeg" descr="EDSpptGFX_042214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261" y="-61463"/>
            <a:ext cx="9220201" cy="6915151"/>
          </a:xfrm>
          <a:prstGeom prst="rect">
            <a:avLst/>
          </a:prstGeom>
          <a:ln w="12700">
            <a:miter lim="400000"/>
          </a:ln>
        </p:spPr>
      </p:pic>
      <p:sp>
        <p:nvSpPr>
          <p:cNvPr id="474" name="Shape 474"/>
          <p:cNvSpPr/>
          <p:nvPr/>
        </p:nvSpPr>
        <p:spPr>
          <a:xfrm>
            <a:off x="1828800" y="304800"/>
            <a:ext cx="5029200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000">
                <a:solidFill>
                  <a:srgbClr val="D99694"/>
                </a:solidFill>
              </a:defRPr>
            </a:pPr>
            <a:r>
              <a:t>Paying for College</a:t>
            </a:r>
            <a:br/>
            <a:r>
              <a:rPr b="0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Financial Aid: Gift Aid</a:t>
            </a:r>
          </a:p>
        </p:txBody>
      </p:sp>
      <p:sp>
        <p:nvSpPr>
          <p:cNvPr id="475" name="Shape 475"/>
          <p:cNvSpPr/>
          <p:nvPr/>
        </p:nvSpPr>
        <p:spPr>
          <a:xfrm>
            <a:off x="533400" y="1385690"/>
            <a:ext cx="7467600" cy="382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>
                <a:solidFill>
                  <a:srgbClr val="95B3D7"/>
                </a:solidFill>
              </a:defRPr>
            </a:pPr>
            <a:r>
              <a:t>Tennessee Education Lottery Scholarship Program</a:t>
            </a:r>
          </a:p>
          <a:p>
            <a:pPr>
              <a:defRPr sz="2000"/>
            </a:pPr>
            <a:r>
              <a:t>          Apply for the lottery scholarship by filling out the FAFSA</a:t>
            </a:r>
          </a:p>
          <a:p>
            <a:pPr>
              <a:defRPr sz="2000"/>
            </a:pPr>
            <a:r>
              <a:t>				</a:t>
            </a:r>
            <a:r>
              <a:rPr>
                <a:solidFill>
                  <a:schemeClr val="accent2"/>
                </a:solidFill>
              </a:rPr>
              <a:t>www.tn.gov/collegepays</a:t>
            </a:r>
          </a:p>
          <a:p>
            <a:pPr>
              <a:defRPr sz="2000"/>
            </a:pPr>
          </a:p>
          <a:p>
            <a:pPr algn="ctr">
              <a:defRPr b="1" sz="2000">
                <a:solidFill>
                  <a:schemeClr val="accent2"/>
                </a:solidFill>
              </a:defRPr>
            </a:pPr>
            <a:r>
              <a:t>Tennessee HOPE Scholarship for Entering Freshmen:</a:t>
            </a:r>
          </a:p>
          <a:p>
            <a:pPr marL="342900" indent="-342900">
              <a:buClr>
                <a:srgbClr val="C00000"/>
              </a:buClr>
              <a:buSzPct val="100000"/>
              <a:buFont typeface="Wingdings"/>
              <a:buChar char="▪"/>
              <a:defRPr sz="2000"/>
            </a:pPr>
            <a:r>
              <a:t>$3,500/year or $1,750/semester (Freshman &amp; Sophomore) - 4 year </a:t>
            </a:r>
          </a:p>
          <a:p>
            <a:pPr marL="342900" indent="-342900">
              <a:buClr>
                <a:srgbClr val="C00000"/>
              </a:buClr>
              <a:buSzPct val="100000"/>
              <a:buFont typeface="Wingdings"/>
              <a:buChar char="▪"/>
              <a:defRPr sz="2000"/>
            </a:pPr>
            <a:r>
              <a:t>$4,500/year or $2,250/semester (Junior &amp; Senior) – 4 year</a:t>
            </a:r>
          </a:p>
          <a:p>
            <a:pPr marL="342900" indent="-342900">
              <a:buClr>
                <a:srgbClr val="C00000"/>
              </a:buClr>
              <a:buSzPct val="100000"/>
              <a:buFont typeface="Wingdings"/>
              <a:buChar char="▪"/>
              <a:defRPr sz="2000"/>
            </a:pPr>
            <a:r>
              <a:t>$3,000/year or $1,500/semester – 2 year</a:t>
            </a:r>
          </a:p>
          <a:p>
            <a:pPr>
              <a:defRPr i="1" sz="2000"/>
            </a:pPr>
            <a:r>
              <a:t>Summer Terms are covered as well!  Amounts are still the same overall, yearly amounts were changed for 2015-16.</a:t>
            </a:r>
          </a:p>
        </p:txBody>
      </p:sp>
      <p:grpSp>
        <p:nvGrpSpPr>
          <p:cNvPr id="482" name="Group 482"/>
          <p:cNvGrpSpPr/>
          <p:nvPr/>
        </p:nvGrpSpPr>
        <p:grpSpPr>
          <a:xfrm>
            <a:off x="1181099" y="2789153"/>
            <a:ext cx="6057901" cy="2884716"/>
            <a:chOff x="0" y="0"/>
            <a:chExt cx="6057900" cy="2884714"/>
          </a:xfrm>
        </p:grpSpPr>
        <p:grpSp>
          <p:nvGrpSpPr>
            <p:cNvPr id="478" name="Group 478"/>
            <p:cNvGrpSpPr/>
            <p:nvPr/>
          </p:nvGrpSpPr>
          <p:grpSpPr>
            <a:xfrm>
              <a:off x="-1" y="-1"/>
              <a:ext cx="2884716" cy="2884716"/>
              <a:chOff x="0" y="0"/>
              <a:chExt cx="2884714" cy="2884714"/>
            </a:xfrm>
          </p:grpSpPr>
          <p:sp>
            <p:nvSpPr>
              <p:cNvPr id="476" name="Shape 476"/>
              <p:cNvSpPr/>
              <p:nvPr/>
            </p:nvSpPr>
            <p:spPr>
              <a:xfrm rot="10800000">
                <a:off x="0" y="0"/>
                <a:ext cx="2884715" cy="2884715"/>
              </a:xfrm>
              <a:prstGeom prst="rightArrow">
                <a:avLst>
                  <a:gd name="adj1" fmla="val 50000"/>
                  <a:gd name="adj2" fmla="val 35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4542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77" name="Shape 477"/>
              <p:cNvSpPr/>
              <p:nvPr/>
            </p:nvSpPr>
            <p:spPr>
              <a:xfrm rot="10800000">
                <a:off x="504824" y="386987"/>
                <a:ext cx="2379891" cy="2110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sz="4542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21 ACT (980 SAT)</a:t>
                </a:r>
              </a:p>
            </p:txBody>
          </p:sp>
        </p:grpSp>
        <p:grpSp>
          <p:nvGrpSpPr>
            <p:cNvPr id="481" name="Group 481"/>
            <p:cNvGrpSpPr/>
            <p:nvPr/>
          </p:nvGrpSpPr>
          <p:grpSpPr>
            <a:xfrm>
              <a:off x="3173185" y="0"/>
              <a:ext cx="2884715" cy="2884715"/>
              <a:chOff x="0" y="0"/>
              <a:chExt cx="2884714" cy="2884714"/>
            </a:xfrm>
          </p:grpSpPr>
          <p:sp>
            <p:nvSpPr>
              <p:cNvPr id="479" name="Shape 479"/>
              <p:cNvSpPr/>
              <p:nvPr/>
            </p:nvSpPr>
            <p:spPr>
              <a:xfrm>
                <a:off x="0" y="0"/>
                <a:ext cx="2884715" cy="2884715"/>
              </a:xfrm>
              <a:prstGeom prst="rightArrow">
                <a:avLst>
                  <a:gd name="adj1" fmla="val 50000"/>
                  <a:gd name="adj2" fmla="val 35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4542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80" name="Shape 480"/>
              <p:cNvSpPr/>
              <p:nvPr/>
            </p:nvSpPr>
            <p:spPr>
              <a:xfrm>
                <a:off x="0" y="50437"/>
                <a:ext cx="2379890" cy="2783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sz="4542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3.0 weighted overall GPA</a:t>
                </a:r>
              </a:p>
            </p:txBody>
          </p:sp>
        </p:grpSp>
      </p:grpSp>
      <p:sp>
        <p:nvSpPr>
          <p:cNvPr id="483" name="Shape 483"/>
          <p:cNvSpPr/>
          <p:nvPr/>
        </p:nvSpPr>
        <p:spPr>
          <a:xfrm>
            <a:off x="3599012" y="5194424"/>
            <a:ext cx="1143001" cy="533401"/>
          </a:xfrm>
          <a:prstGeom prst="ellipse">
            <a:avLst/>
          </a:prstGeom>
          <a:gradFill>
            <a:gsLst>
              <a:gs pos="0">
                <a:srgbClr val="3F80CE"/>
              </a:gs>
              <a:gs pos="100000">
                <a:schemeClr val="accent1">
                  <a:hueOff val="357503"/>
                  <a:satOff val="54545"/>
                  <a:lumOff val="29273"/>
                </a:schemeClr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4" name="Shape 484"/>
          <p:cNvSpPr/>
          <p:nvPr/>
        </p:nvSpPr>
        <p:spPr>
          <a:xfrm>
            <a:off x="3822939" y="5204604"/>
            <a:ext cx="723901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OR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image8.jpeg" descr="EDSpptGFX_042214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46107" y="-277687"/>
            <a:ext cx="10297539" cy="7723156"/>
          </a:xfrm>
          <a:prstGeom prst="rect">
            <a:avLst/>
          </a:prstGeom>
          <a:ln w="12700">
            <a:miter lim="400000"/>
          </a:ln>
        </p:spPr>
      </p:pic>
      <p:sp>
        <p:nvSpPr>
          <p:cNvPr id="487" name="Shape 487"/>
          <p:cNvSpPr/>
          <p:nvPr/>
        </p:nvSpPr>
        <p:spPr>
          <a:xfrm rot="540000">
            <a:off x="576552" y="773159"/>
            <a:ext cx="4669287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3600">
                <a:solidFill>
                  <a:srgbClr val="D99694"/>
                </a:solidFill>
              </a:defRPr>
            </a:pPr>
            <a:r>
              <a:t>Paying for College</a:t>
            </a:r>
            <a:br/>
            <a:r>
              <a:rPr b="0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Financial Aid: Gift Aid</a:t>
            </a:r>
          </a:p>
        </p:txBody>
      </p:sp>
      <p:sp>
        <p:nvSpPr>
          <p:cNvPr id="488" name="Shape 488"/>
          <p:cNvSpPr/>
          <p:nvPr/>
        </p:nvSpPr>
        <p:spPr>
          <a:xfrm rot="540000">
            <a:off x="-504158" y="2059961"/>
            <a:ext cx="583439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	</a:t>
            </a:r>
          </a:p>
        </p:txBody>
      </p:sp>
      <p:sp>
        <p:nvSpPr>
          <p:cNvPr id="489" name="Shape 489"/>
          <p:cNvSpPr/>
          <p:nvPr/>
        </p:nvSpPr>
        <p:spPr>
          <a:xfrm rot="540000">
            <a:off x="275573" y="1965403"/>
            <a:ext cx="4910909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D99694"/>
                </a:solidFill>
              </a:defRPr>
            </a:lvl1pPr>
          </a:lstStyle>
          <a:p>
            <a:pPr/>
            <a:r>
              <a:t>Wilder-Naifeh Technical Skills Grant</a:t>
            </a:r>
          </a:p>
        </p:txBody>
      </p:sp>
      <p:grpSp>
        <p:nvGrpSpPr>
          <p:cNvPr id="492" name="Group 492"/>
          <p:cNvGrpSpPr/>
          <p:nvPr/>
        </p:nvGrpSpPr>
        <p:grpSpPr>
          <a:xfrm>
            <a:off x="-11599" y="2520203"/>
            <a:ext cx="3042080" cy="1960336"/>
            <a:chOff x="0" y="0"/>
            <a:chExt cx="3042079" cy="1960334"/>
          </a:xfrm>
        </p:grpSpPr>
        <p:sp>
          <p:nvSpPr>
            <p:cNvPr id="490" name="Shape 490"/>
            <p:cNvSpPr/>
            <p:nvPr/>
          </p:nvSpPr>
          <p:spPr>
            <a:xfrm rot="540000">
              <a:off x="102636" y="212435"/>
              <a:ext cx="2836807" cy="1535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91" name="Shape 491"/>
            <p:cNvSpPr/>
            <p:nvPr/>
          </p:nvSpPr>
          <p:spPr>
            <a:xfrm rot="540000">
              <a:off x="811838" y="534397"/>
              <a:ext cx="1418404" cy="891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TN College of Applied Technology</a:t>
              </a:r>
            </a:p>
          </p:txBody>
        </p:sp>
      </p:grpSp>
      <p:grpSp>
        <p:nvGrpSpPr>
          <p:cNvPr id="495" name="Group 495"/>
          <p:cNvGrpSpPr/>
          <p:nvPr/>
        </p:nvGrpSpPr>
        <p:grpSpPr>
          <a:xfrm>
            <a:off x="3276600" y="2520204"/>
            <a:ext cx="2286001" cy="2212257"/>
            <a:chOff x="0" y="0"/>
            <a:chExt cx="2286000" cy="2212256"/>
          </a:xfrm>
        </p:grpSpPr>
        <p:sp>
          <p:nvSpPr>
            <p:cNvPr id="493" name="Shape 493"/>
            <p:cNvSpPr/>
            <p:nvPr/>
          </p:nvSpPr>
          <p:spPr>
            <a:xfrm rot="540000">
              <a:off x="137916" y="145401"/>
              <a:ext cx="2010168" cy="1921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94" name="Shape 494"/>
            <p:cNvSpPr/>
            <p:nvPr/>
          </p:nvSpPr>
          <p:spPr>
            <a:xfrm rot="540000">
              <a:off x="578020" y="758136"/>
              <a:ext cx="1123740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FAFSA Application</a:t>
              </a:r>
            </a:p>
          </p:txBody>
        </p:sp>
      </p:grpSp>
      <p:grpSp>
        <p:nvGrpSpPr>
          <p:cNvPr id="498" name="Group 498"/>
          <p:cNvGrpSpPr/>
          <p:nvPr/>
        </p:nvGrpSpPr>
        <p:grpSpPr>
          <a:xfrm>
            <a:off x="2988037" y="4732461"/>
            <a:ext cx="2629808" cy="2049340"/>
            <a:chOff x="0" y="0"/>
            <a:chExt cx="2629807" cy="2049338"/>
          </a:xfrm>
        </p:grpSpPr>
        <p:sp>
          <p:nvSpPr>
            <p:cNvPr id="496" name="Shape 496"/>
            <p:cNvSpPr/>
            <p:nvPr/>
          </p:nvSpPr>
          <p:spPr>
            <a:xfrm rot="600000">
              <a:off x="126222" y="193789"/>
              <a:ext cx="2377364" cy="1661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4320" y="0"/>
                  </a:lnTo>
                  <a:lnTo>
                    <a:pt x="21600" y="0"/>
                  </a:lnTo>
                  <a:lnTo>
                    <a:pt x="1728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97" name="Shape 497"/>
            <p:cNvSpPr/>
            <p:nvPr/>
          </p:nvSpPr>
          <p:spPr>
            <a:xfrm rot="600000">
              <a:off x="601695" y="578899"/>
              <a:ext cx="1426418" cy="891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No ACT or GPA requirement</a:t>
              </a:r>
            </a:p>
          </p:txBody>
        </p:sp>
      </p:grpSp>
      <p:grpSp>
        <p:nvGrpSpPr>
          <p:cNvPr id="501" name="Group 501"/>
          <p:cNvGrpSpPr/>
          <p:nvPr/>
        </p:nvGrpSpPr>
        <p:grpSpPr>
          <a:xfrm>
            <a:off x="-77486" y="4728830"/>
            <a:ext cx="2489382" cy="1466740"/>
            <a:chOff x="0" y="0"/>
            <a:chExt cx="2489380" cy="1466738"/>
          </a:xfrm>
        </p:grpSpPr>
        <p:sp>
          <p:nvSpPr>
            <p:cNvPr id="499" name="Shape 499"/>
            <p:cNvSpPr/>
            <p:nvPr/>
          </p:nvSpPr>
          <p:spPr>
            <a:xfrm rot="900000">
              <a:off x="75592" y="287388"/>
              <a:ext cx="2338197" cy="891963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00" name="Shape 500"/>
            <p:cNvSpPr/>
            <p:nvPr/>
          </p:nvSpPr>
          <p:spPr>
            <a:xfrm rot="900000">
              <a:off x="418013" y="420949"/>
              <a:ext cx="1653354" cy="624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$2,000 per year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image3.jpeg" descr="EDSpptGFX_042214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04" name="Shape 504"/>
          <p:cNvSpPr/>
          <p:nvPr/>
        </p:nvSpPr>
        <p:spPr>
          <a:xfrm>
            <a:off x="29836" y="228599"/>
            <a:ext cx="4648201" cy="174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400">
                <a:solidFill>
                  <a:srgbClr val="D99694"/>
                </a:solidFill>
              </a:defRPr>
            </a:pPr>
            <a:r>
              <a:t>Paying for College</a:t>
            </a:r>
            <a:br/>
            <a:r>
              <a:rPr b="0" sz="2400">
                <a:solidFill>
                  <a:srgbClr val="FFC000"/>
                </a:solidFill>
              </a:rPr>
              <a:t>Financial Aid: Gift Aid</a:t>
            </a:r>
          </a:p>
        </p:txBody>
      </p:sp>
      <p:sp>
        <p:nvSpPr>
          <p:cNvPr id="505" name="Shape 505"/>
          <p:cNvSpPr/>
          <p:nvPr/>
        </p:nvSpPr>
        <p:spPr>
          <a:xfrm>
            <a:off x="765671" y="1066800"/>
            <a:ext cx="776873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365759" algn="ctr">
              <a:defRPr b="1" i="1" sz="2400"/>
            </a:pPr>
            <a:r>
              <a:t>Tennessee Promise</a:t>
            </a:r>
          </a:p>
        </p:txBody>
      </p:sp>
      <p:grpSp>
        <p:nvGrpSpPr>
          <p:cNvPr id="524" name="Group 524"/>
          <p:cNvGrpSpPr/>
          <p:nvPr/>
        </p:nvGrpSpPr>
        <p:grpSpPr>
          <a:xfrm>
            <a:off x="1203512" y="1447800"/>
            <a:ext cx="5759287" cy="4379111"/>
            <a:chOff x="0" y="0"/>
            <a:chExt cx="5759285" cy="4379110"/>
          </a:xfrm>
        </p:grpSpPr>
        <p:grpSp>
          <p:nvGrpSpPr>
            <p:cNvPr id="508" name="Group 508"/>
            <p:cNvGrpSpPr/>
            <p:nvPr/>
          </p:nvGrpSpPr>
          <p:grpSpPr>
            <a:xfrm>
              <a:off x="0" y="0"/>
              <a:ext cx="5759286" cy="521323"/>
              <a:chOff x="0" y="0"/>
              <a:chExt cx="5759285" cy="521322"/>
            </a:xfrm>
          </p:grpSpPr>
          <p:sp>
            <p:nvSpPr>
              <p:cNvPr id="506" name="Shape 506"/>
              <p:cNvSpPr/>
              <p:nvPr/>
            </p:nvSpPr>
            <p:spPr>
              <a:xfrm>
                <a:off x="0" y="0"/>
                <a:ext cx="5759286" cy="521323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defRPr b="1" sz="9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07" name="Shape 507"/>
              <p:cNvSpPr/>
              <p:nvPr/>
            </p:nvSpPr>
            <p:spPr>
              <a:xfrm>
                <a:off x="11439" y="151441"/>
                <a:ext cx="5736407" cy="218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defTabSz="914400">
                  <a:defRPr b="1" sz="9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TCAT, 2-year, 4-year (pursuing an Associate’s degree)</a:t>
                </a:r>
              </a:p>
            </p:txBody>
          </p:sp>
        </p:grpSp>
        <p:grpSp>
          <p:nvGrpSpPr>
            <p:cNvPr id="511" name="Group 511"/>
            <p:cNvGrpSpPr/>
            <p:nvPr/>
          </p:nvGrpSpPr>
          <p:grpSpPr>
            <a:xfrm>
              <a:off x="0" y="771557"/>
              <a:ext cx="5759286" cy="521324"/>
              <a:chOff x="0" y="0"/>
              <a:chExt cx="5759285" cy="521322"/>
            </a:xfrm>
          </p:grpSpPr>
          <p:sp>
            <p:nvSpPr>
              <p:cNvPr id="509" name="Shape 509"/>
              <p:cNvSpPr/>
              <p:nvPr/>
            </p:nvSpPr>
            <p:spPr>
              <a:xfrm>
                <a:off x="0" y="0"/>
                <a:ext cx="5759286" cy="521323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defRPr b="1" sz="9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10" name="Shape 510"/>
              <p:cNvSpPr/>
              <p:nvPr/>
            </p:nvSpPr>
            <p:spPr>
              <a:xfrm>
                <a:off x="11439" y="151441"/>
                <a:ext cx="5736407" cy="218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defTabSz="914400">
                  <a:defRPr b="1" sz="9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Promise application completed by November 1, 2016</a:t>
                </a:r>
              </a:p>
            </p:txBody>
          </p:sp>
        </p:grpSp>
        <p:grpSp>
          <p:nvGrpSpPr>
            <p:cNvPr id="514" name="Group 514"/>
            <p:cNvGrpSpPr/>
            <p:nvPr/>
          </p:nvGrpSpPr>
          <p:grpSpPr>
            <a:xfrm>
              <a:off x="0" y="1543115"/>
              <a:ext cx="5759286" cy="521323"/>
              <a:chOff x="0" y="0"/>
              <a:chExt cx="5759285" cy="521322"/>
            </a:xfrm>
          </p:grpSpPr>
          <p:sp>
            <p:nvSpPr>
              <p:cNvPr id="512" name="Shape 512"/>
              <p:cNvSpPr/>
              <p:nvPr/>
            </p:nvSpPr>
            <p:spPr>
              <a:xfrm>
                <a:off x="0" y="0"/>
                <a:ext cx="5759286" cy="521323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defRPr b="1" sz="9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13" name="Shape 513"/>
              <p:cNvSpPr/>
              <p:nvPr/>
            </p:nvSpPr>
            <p:spPr>
              <a:xfrm>
                <a:off x="11439" y="151441"/>
                <a:ext cx="5736407" cy="218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defTabSz="914400">
                  <a:defRPr b="1" sz="9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FAFSA application completed by January 17, 2017</a:t>
                </a:r>
              </a:p>
            </p:txBody>
          </p:sp>
        </p:grpSp>
        <p:grpSp>
          <p:nvGrpSpPr>
            <p:cNvPr id="517" name="Group 517"/>
            <p:cNvGrpSpPr/>
            <p:nvPr/>
          </p:nvGrpSpPr>
          <p:grpSpPr>
            <a:xfrm>
              <a:off x="0" y="2314672"/>
              <a:ext cx="5759286" cy="521324"/>
              <a:chOff x="0" y="0"/>
              <a:chExt cx="5759285" cy="521322"/>
            </a:xfrm>
          </p:grpSpPr>
          <p:sp>
            <p:nvSpPr>
              <p:cNvPr id="515" name="Shape 515"/>
              <p:cNvSpPr/>
              <p:nvPr/>
            </p:nvSpPr>
            <p:spPr>
              <a:xfrm>
                <a:off x="0" y="0"/>
                <a:ext cx="5759286" cy="521323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defRPr b="1" sz="9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16" name="Shape 516"/>
              <p:cNvSpPr/>
              <p:nvPr/>
            </p:nvSpPr>
            <p:spPr>
              <a:xfrm>
                <a:off x="11439" y="151441"/>
                <a:ext cx="5736407" cy="218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defTabSz="914400">
                  <a:defRPr b="1" sz="9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8 hours of community service prior to Fall enrollment and during year</a:t>
                </a:r>
              </a:p>
            </p:txBody>
          </p:sp>
        </p:grpSp>
        <p:grpSp>
          <p:nvGrpSpPr>
            <p:cNvPr id="520" name="Group 520"/>
            <p:cNvGrpSpPr/>
            <p:nvPr/>
          </p:nvGrpSpPr>
          <p:grpSpPr>
            <a:xfrm>
              <a:off x="0" y="3086230"/>
              <a:ext cx="5759286" cy="521324"/>
              <a:chOff x="0" y="0"/>
              <a:chExt cx="5759285" cy="521322"/>
            </a:xfrm>
          </p:grpSpPr>
          <p:sp>
            <p:nvSpPr>
              <p:cNvPr id="518" name="Shape 518"/>
              <p:cNvSpPr/>
              <p:nvPr/>
            </p:nvSpPr>
            <p:spPr>
              <a:xfrm>
                <a:off x="0" y="0"/>
                <a:ext cx="5759286" cy="521323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defRPr b="1" sz="9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19" name="Shape 519"/>
              <p:cNvSpPr/>
              <p:nvPr/>
            </p:nvSpPr>
            <p:spPr>
              <a:xfrm>
                <a:off x="11439" y="151441"/>
                <a:ext cx="5736407" cy="218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defTabSz="914400">
                  <a:defRPr b="1" sz="9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2 mandatory Promise meetings</a:t>
                </a:r>
              </a:p>
            </p:txBody>
          </p:sp>
        </p:grpSp>
        <p:grpSp>
          <p:nvGrpSpPr>
            <p:cNvPr id="523" name="Group 523"/>
            <p:cNvGrpSpPr/>
            <p:nvPr/>
          </p:nvGrpSpPr>
          <p:grpSpPr>
            <a:xfrm>
              <a:off x="0" y="3857787"/>
              <a:ext cx="5759286" cy="521324"/>
              <a:chOff x="0" y="0"/>
              <a:chExt cx="5759285" cy="521322"/>
            </a:xfrm>
          </p:grpSpPr>
          <p:sp>
            <p:nvSpPr>
              <p:cNvPr id="521" name="Shape 521"/>
              <p:cNvSpPr/>
              <p:nvPr/>
            </p:nvSpPr>
            <p:spPr>
              <a:xfrm>
                <a:off x="0" y="0"/>
                <a:ext cx="5759286" cy="521323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defRPr b="1" sz="9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22" name="Shape 522"/>
              <p:cNvSpPr/>
              <p:nvPr/>
            </p:nvSpPr>
            <p:spPr>
              <a:xfrm>
                <a:off x="11439" y="151441"/>
                <a:ext cx="5736407" cy="218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defTabSz="914400">
                  <a:defRPr b="1" sz="9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Mentor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image17.jpeg" descr="EDSpptGFX_042214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Shape 527"/>
          <p:cNvSpPr/>
          <p:nvPr/>
        </p:nvSpPr>
        <p:spPr>
          <a:xfrm>
            <a:off x="228600" y="181689"/>
            <a:ext cx="6705600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400">
                <a:solidFill>
                  <a:srgbClr val="D99694"/>
                </a:solidFill>
              </a:defRPr>
            </a:pPr>
            <a:r>
              <a:t>Paying for College</a:t>
            </a:r>
            <a:br/>
            <a:r>
              <a:rPr b="0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Financial Aid: Self-Help Aid</a:t>
            </a:r>
          </a:p>
        </p:txBody>
      </p:sp>
      <p:grpSp>
        <p:nvGrpSpPr>
          <p:cNvPr id="534" name="Group 534"/>
          <p:cNvGrpSpPr/>
          <p:nvPr/>
        </p:nvGrpSpPr>
        <p:grpSpPr>
          <a:xfrm>
            <a:off x="1523999" y="1228129"/>
            <a:ext cx="7543802" cy="9341989"/>
            <a:chOff x="0" y="0"/>
            <a:chExt cx="7543800" cy="9341987"/>
          </a:xfrm>
        </p:grpSpPr>
        <p:grpSp>
          <p:nvGrpSpPr>
            <p:cNvPr id="530" name="Group 530"/>
            <p:cNvGrpSpPr/>
            <p:nvPr/>
          </p:nvGrpSpPr>
          <p:grpSpPr>
            <a:xfrm>
              <a:off x="0" y="0"/>
              <a:ext cx="3697942" cy="5887589"/>
              <a:chOff x="0" y="0"/>
              <a:chExt cx="3697941" cy="5887588"/>
            </a:xfrm>
          </p:grpSpPr>
          <p:sp>
            <p:nvSpPr>
              <p:cNvPr id="528" name="Shape 528"/>
              <p:cNvSpPr/>
              <p:nvPr/>
            </p:nvSpPr>
            <p:spPr>
              <a:xfrm>
                <a:off x="0" y="0"/>
                <a:ext cx="3697942" cy="4232871"/>
              </a:xfrm>
              <a:prstGeom prst="roundRect">
                <a:avLst>
                  <a:gd name="adj" fmla="val 7500"/>
                </a:avLst>
              </a:prstGeom>
              <a:solidFill>
                <a:srgbClr val="CFD7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5823"/>
                </a:pPr>
              </a:p>
            </p:txBody>
          </p:sp>
          <p:sp>
            <p:nvSpPr>
              <p:cNvPr id="529" name="Shape 529"/>
              <p:cNvSpPr/>
              <p:nvPr/>
            </p:nvSpPr>
            <p:spPr>
              <a:xfrm>
                <a:off x="81149" y="81147"/>
                <a:ext cx="3535644" cy="5806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defTabSz="914400">
                  <a:defRPr b="1" sz="3600">
                    <a:solidFill>
                      <a:srgbClr val="D99694"/>
                    </a:solidFill>
                  </a:defRPr>
                </a:pPr>
                <a:r>
                  <a:t>Employment</a:t>
                </a:r>
              </a:p>
              <a:p>
                <a:pPr marL="739588" indent="-739588" algn="ctr" defTabSz="914400">
                  <a:buSzPct val="100000"/>
                  <a:buChar char="•"/>
                  <a:defRPr sz="5823"/>
                </a:pPr>
                <a:r>
                  <a:t>Federal Work Study</a:t>
                </a:r>
              </a:p>
              <a:p>
                <a:pPr marL="739588" indent="-739588" defTabSz="914400">
                  <a:buSzPct val="100000"/>
                  <a:buChar char="•"/>
                  <a:defRPr sz="5823"/>
                </a:pPr>
                <a:r>
                  <a:t>Campus Employment</a:t>
                </a:r>
              </a:p>
            </p:txBody>
          </p:sp>
        </p:grpSp>
        <p:grpSp>
          <p:nvGrpSpPr>
            <p:cNvPr id="533" name="Group 533"/>
            <p:cNvGrpSpPr/>
            <p:nvPr/>
          </p:nvGrpSpPr>
          <p:grpSpPr>
            <a:xfrm>
              <a:off x="3845858" y="0"/>
              <a:ext cx="3697943" cy="9341989"/>
              <a:chOff x="0" y="0"/>
              <a:chExt cx="3697941" cy="9341988"/>
            </a:xfrm>
          </p:grpSpPr>
          <p:sp>
            <p:nvSpPr>
              <p:cNvPr id="531" name="Shape 531"/>
              <p:cNvSpPr/>
              <p:nvPr/>
            </p:nvSpPr>
            <p:spPr>
              <a:xfrm>
                <a:off x="0" y="0"/>
                <a:ext cx="3697942" cy="4232871"/>
              </a:xfrm>
              <a:prstGeom prst="roundRect">
                <a:avLst>
                  <a:gd name="adj" fmla="val 7500"/>
                </a:avLst>
              </a:prstGeom>
              <a:solidFill>
                <a:srgbClr val="CFD7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5823"/>
                </a:pPr>
              </a:p>
            </p:txBody>
          </p:sp>
          <p:sp>
            <p:nvSpPr>
              <p:cNvPr id="532" name="Shape 532"/>
              <p:cNvSpPr/>
              <p:nvPr/>
            </p:nvSpPr>
            <p:spPr>
              <a:xfrm>
                <a:off x="81149" y="81147"/>
                <a:ext cx="3535644" cy="926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defTabSz="914400">
                  <a:defRPr b="1" sz="3600">
                    <a:solidFill>
                      <a:srgbClr val="D99694"/>
                    </a:solidFill>
                  </a:defRPr>
                </a:pPr>
                <a:r>
                  <a:t>Loans</a:t>
                </a:r>
              </a:p>
              <a:p>
                <a:pPr marL="739588" indent="-739588" algn="ctr" defTabSz="914400">
                  <a:buSzPct val="100000"/>
                  <a:buChar char="•"/>
                  <a:defRPr sz="5823"/>
                </a:pPr>
                <a:r>
                  <a:t>Stafford Loan</a:t>
                </a:r>
              </a:p>
              <a:p>
                <a:pPr marL="739588" indent="-739588" defTabSz="914400">
                  <a:buSzPct val="100000"/>
                  <a:buChar char="•"/>
                  <a:defRPr sz="5823"/>
                </a:pPr>
                <a:r>
                  <a:t>Perkins Loan</a:t>
                </a:r>
              </a:p>
              <a:p>
                <a:pPr marL="739588" indent="-739588" defTabSz="914400">
                  <a:buSzPct val="100000"/>
                  <a:buChar char="•"/>
                  <a:defRPr sz="5823"/>
                </a:pPr>
                <a:r>
                  <a:t>Parent (PLUS) Loan</a:t>
                </a:r>
              </a:p>
              <a:p>
                <a:pPr marL="739588" indent="-739588" defTabSz="914400">
                  <a:buSzPct val="100000"/>
                  <a:buChar char="•"/>
                  <a:defRPr sz="5823"/>
                </a:pPr>
                <a:r>
                  <a:t>Alternative Loans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image3.jpeg" descr="EDSpptGFX_042214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201" y="-198330"/>
            <a:ext cx="9408439" cy="7056329"/>
          </a:xfrm>
          <a:prstGeom prst="rect">
            <a:avLst/>
          </a:prstGeom>
          <a:ln w="12700">
            <a:miter lim="400000"/>
          </a:ln>
        </p:spPr>
      </p:pic>
      <p:sp>
        <p:nvSpPr>
          <p:cNvPr id="537" name="Shape 537"/>
          <p:cNvSpPr/>
          <p:nvPr/>
        </p:nvSpPr>
        <p:spPr>
          <a:xfrm>
            <a:off x="2362200" y="152399"/>
            <a:ext cx="4724400" cy="104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000">
                <a:solidFill>
                  <a:srgbClr val="D99694"/>
                </a:solidFill>
              </a:defRPr>
            </a:pPr>
            <a:r>
              <a:t>Paying for College</a:t>
            </a:r>
            <a:br/>
            <a:r>
              <a:rPr b="0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Financial Aid: How do I apply?</a:t>
            </a:r>
          </a:p>
        </p:txBody>
      </p:sp>
      <p:sp>
        <p:nvSpPr>
          <p:cNvPr id="538" name="Shape 538"/>
          <p:cNvSpPr/>
          <p:nvPr/>
        </p:nvSpPr>
        <p:spPr>
          <a:xfrm>
            <a:off x="457200" y="1523999"/>
            <a:ext cx="3581400" cy="296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/>
            </a:pPr>
            <a:r>
              <a:t>College or University</a:t>
            </a:r>
          </a:p>
          <a:p>
            <a:pPr>
              <a:defRPr sz="2800"/>
            </a:pPr>
            <a:r>
              <a:t>	</a:t>
            </a:r>
            <a:r>
              <a:rPr sz="2400"/>
              <a:t>Institutional Aid</a:t>
            </a:r>
            <a:endParaRPr sz="2400"/>
          </a:p>
          <a:p>
            <a:pPr/>
          </a:p>
          <a:p>
            <a:pPr/>
          </a:p>
          <a:p>
            <a:pPr>
              <a:defRPr b="1" sz="2800"/>
            </a:pPr>
            <a:r>
              <a:t>Other sources of aid</a:t>
            </a:r>
          </a:p>
          <a:p>
            <a:pPr>
              <a:defRPr sz="2800"/>
            </a:pPr>
            <a:r>
              <a:t>	</a:t>
            </a:r>
            <a:r>
              <a:rPr sz="2400"/>
              <a:t>Outside scholarships 	and loans</a:t>
            </a:r>
            <a:endParaRPr sz="2400"/>
          </a:p>
        </p:txBody>
      </p:sp>
      <p:sp>
        <p:nvSpPr>
          <p:cNvPr id="539" name="Shape 539"/>
          <p:cNvSpPr/>
          <p:nvPr/>
        </p:nvSpPr>
        <p:spPr>
          <a:xfrm>
            <a:off x="4628017" y="1371599"/>
            <a:ext cx="3524435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FAFSA</a:t>
            </a:r>
            <a:r>
              <a:rPr b="0"/>
              <a:t> – Free Application for Federal Student Aid</a:t>
            </a:r>
          </a:p>
        </p:txBody>
      </p:sp>
      <p:grpSp>
        <p:nvGrpSpPr>
          <p:cNvPr id="564" name="Group 564"/>
          <p:cNvGrpSpPr/>
          <p:nvPr/>
        </p:nvGrpSpPr>
        <p:grpSpPr>
          <a:xfrm>
            <a:off x="4630261" y="2057399"/>
            <a:ext cx="3484110" cy="3865346"/>
            <a:chOff x="0" y="0"/>
            <a:chExt cx="3484108" cy="3865344"/>
          </a:xfrm>
        </p:grpSpPr>
        <p:grpSp>
          <p:nvGrpSpPr>
            <p:cNvPr id="542" name="Group 542"/>
            <p:cNvGrpSpPr/>
            <p:nvPr/>
          </p:nvGrpSpPr>
          <p:grpSpPr>
            <a:xfrm>
              <a:off x="1232172" y="0"/>
              <a:ext cx="1019765" cy="1019765"/>
              <a:chOff x="0" y="0"/>
              <a:chExt cx="1019764" cy="1019764"/>
            </a:xfrm>
          </p:grpSpPr>
          <p:sp>
            <p:nvSpPr>
              <p:cNvPr id="540" name="Shape 540"/>
              <p:cNvSpPr/>
              <p:nvPr/>
            </p:nvSpPr>
            <p:spPr>
              <a:xfrm>
                <a:off x="-1" y="-1"/>
                <a:ext cx="1019766" cy="1019766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1605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541" name="Shape 541"/>
              <p:cNvSpPr/>
              <p:nvPr/>
            </p:nvSpPr>
            <p:spPr>
              <a:xfrm>
                <a:off x="149340" y="222862"/>
                <a:ext cx="721084" cy="574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1605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Pell Grant</a:t>
                </a:r>
              </a:p>
            </p:txBody>
          </p:sp>
        </p:grpSp>
        <p:sp>
          <p:nvSpPr>
            <p:cNvPr id="543" name="Shape 543"/>
            <p:cNvSpPr/>
            <p:nvPr/>
          </p:nvSpPr>
          <p:spPr>
            <a:xfrm rot="1800000">
              <a:off x="2247308" y="715956"/>
              <a:ext cx="221665" cy="299248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546" name="Group 546"/>
            <p:cNvGrpSpPr/>
            <p:nvPr/>
          </p:nvGrpSpPr>
          <p:grpSpPr>
            <a:xfrm>
              <a:off x="2464344" y="711395"/>
              <a:ext cx="1019765" cy="1019765"/>
              <a:chOff x="0" y="0"/>
              <a:chExt cx="1019764" cy="1019764"/>
            </a:xfrm>
          </p:grpSpPr>
          <p:sp>
            <p:nvSpPr>
              <p:cNvPr id="544" name="Shape 544"/>
              <p:cNvSpPr/>
              <p:nvPr/>
            </p:nvSpPr>
            <p:spPr>
              <a:xfrm>
                <a:off x="-1" y="-1"/>
                <a:ext cx="1019766" cy="1019766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1605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545" name="Shape 545"/>
              <p:cNvSpPr/>
              <p:nvPr/>
            </p:nvSpPr>
            <p:spPr>
              <a:xfrm>
                <a:off x="149340" y="343512"/>
                <a:ext cx="721084" cy="332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1605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SEOG</a:t>
                </a:r>
              </a:p>
            </p:txBody>
          </p:sp>
        </p:grpSp>
        <p:sp>
          <p:nvSpPr>
            <p:cNvPr id="547" name="Shape 547"/>
            <p:cNvSpPr/>
            <p:nvPr/>
          </p:nvSpPr>
          <p:spPr>
            <a:xfrm rot="5400000">
              <a:off x="2863395" y="1783049"/>
              <a:ext cx="221665" cy="299247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550" name="Group 550"/>
            <p:cNvGrpSpPr/>
            <p:nvPr/>
          </p:nvGrpSpPr>
          <p:grpSpPr>
            <a:xfrm>
              <a:off x="2464344" y="2134185"/>
              <a:ext cx="1019765" cy="1019765"/>
              <a:chOff x="0" y="0"/>
              <a:chExt cx="1019764" cy="1019764"/>
            </a:xfrm>
          </p:grpSpPr>
          <p:sp>
            <p:nvSpPr>
              <p:cNvPr id="548" name="Shape 548"/>
              <p:cNvSpPr/>
              <p:nvPr/>
            </p:nvSpPr>
            <p:spPr>
              <a:xfrm>
                <a:off x="-1" y="-1"/>
                <a:ext cx="1019766" cy="1019766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1605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549" name="Shape 549"/>
              <p:cNvSpPr/>
              <p:nvPr/>
            </p:nvSpPr>
            <p:spPr>
              <a:xfrm>
                <a:off x="149340" y="222862"/>
                <a:ext cx="721084" cy="574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1605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Work Study</a:t>
                </a:r>
              </a:p>
            </p:txBody>
          </p:sp>
        </p:grpSp>
        <p:sp>
          <p:nvSpPr>
            <p:cNvPr id="551" name="Shape 551"/>
            <p:cNvSpPr/>
            <p:nvPr/>
          </p:nvSpPr>
          <p:spPr>
            <a:xfrm rot="9000000">
              <a:off x="2247308" y="2850141"/>
              <a:ext cx="221665" cy="299248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554" name="Group 554"/>
            <p:cNvGrpSpPr/>
            <p:nvPr/>
          </p:nvGrpSpPr>
          <p:grpSpPr>
            <a:xfrm>
              <a:off x="1232172" y="2845580"/>
              <a:ext cx="1019765" cy="1019765"/>
              <a:chOff x="0" y="0"/>
              <a:chExt cx="1019764" cy="1019764"/>
            </a:xfrm>
          </p:grpSpPr>
          <p:sp>
            <p:nvSpPr>
              <p:cNvPr id="552" name="Shape 552"/>
              <p:cNvSpPr/>
              <p:nvPr/>
            </p:nvSpPr>
            <p:spPr>
              <a:xfrm>
                <a:off x="-1" y="-1"/>
                <a:ext cx="1019766" cy="1019766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1605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553" name="Shape 553"/>
              <p:cNvSpPr/>
              <p:nvPr/>
            </p:nvSpPr>
            <p:spPr>
              <a:xfrm>
                <a:off x="149340" y="222862"/>
                <a:ext cx="721084" cy="574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1605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Perkins Loan</a:t>
                </a:r>
              </a:p>
            </p:txBody>
          </p:sp>
        </p:grpSp>
        <p:sp>
          <p:nvSpPr>
            <p:cNvPr id="555" name="Shape 555"/>
            <p:cNvSpPr/>
            <p:nvPr/>
          </p:nvSpPr>
          <p:spPr>
            <a:xfrm rot="12600000">
              <a:off x="1015136" y="2850141"/>
              <a:ext cx="221665" cy="299248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558" name="Group 558"/>
            <p:cNvGrpSpPr/>
            <p:nvPr/>
          </p:nvGrpSpPr>
          <p:grpSpPr>
            <a:xfrm>
              <a:off x="0" y="2134185"/>
              <a:ext cx="1019765" cy="1019765"/>
              <a:chOff x="0" y="0"/>
              <a:chExt cx="1019764" cy="1019764"/>
            </a:xfrm>
          </p:grpSpPr>
          <p:sp>
            <p:nvSpPr>
              <p:cNvPr id="556" name="Shape 556"/>
              <p:cNvSpPr/>
              <p:nvPr/>
            </p:nvSpPr>
            <p:spPr>
              <a:xfrm>
                <a:off x="-1" y="-1"/>
                <a:ext cx="1019766" cy="1019766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1605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557" name="Shape 557"/>
              <p:cNvSpPr/>
              <p:nvPr/>
            </p:nvSpPr>
            <p:spPr>
              <a:xfrm>
                <a:off x="149340" y="102212"/>
                <a:ext cx="721084" cy="815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1605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Stafford Loan</a:t>
                </a:r>
              </a:p>
            </p:txBody>
          </p:sp>
        </p:grpSp>
        <p:sp>
          <p:nvSpPr>
            <p:cNvPr id="559" name="Shape 559"/>
            <p:cNvSpPr/>
            <p:nvPr/>
          </p:nvSpPr>
          <p:spPr>
            <a:xfrm rot="16200000">
              <a:off x="399050" y="1783049"/>
              <a:ext cx="221665" cy="299247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562" name="Group 562"/>
            <p:cNvGrpSpPr/>
            <p:nvPr/>
          </p:nvGrpSpPr>
          <p:grpSpPr>
            <a:xfrm>
              <a:off x="0" y="692957"/>
              <a:ext cx="1019765" cy="1056641"/>
              <a:chOff x="0" y="0"/>
              <a:chExt cx="1019764" cy="1056639"/>
            </a:xfrm>
          </p:grpSpPr>
          <p:sp>
            <p:nvSpPr>
              <p:cNvPr id="560" name="Shape 560"/>
              <p:cNvSpPr/>
              <p:nvPr/>
            </p:nvSpPr>
            <p:spPr>
              <a:xfrm>
                <a:off x="0" y="18438"/>
                <a:ext cx="1019765" cy="1019765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1605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561" name="Shape 561"/>
              <p:cNvSpPr/>
              <p:nvPr/>
            </p:nvSpPr>
            <p:spPr>
              <a:xfrm>
                <a:off x="149341" y="0"/>
                <a:ext cx="721083" cy="10566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1605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State Aid Programs</a:t>
                </a:r>
              </a:p>
            </p:txBody>
          </p:sp>
        </p:grpSp>
        <p:sp>
          <p:nvSpPr>
            <p:cNvPr id="563" name="Shape 563"/>
            <p:cNvSpPr/>
            <p:nvPr/>
          </p:nvSpPr>
          <p:spPr>
            <a:xfrm rot="19800000">
              <a:off x="1015136" y="715956"/>
              <a:ext cx="221665" cy="299248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3.jpeg" descr="EDSpptGFX_042214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 120"/>
          <p:cNvGrpSpPr/>
          <p:nvPr/>
        </p:nvGrpSpPr>
        <p:grpSpPr>
          <a:xfrm>
            <a:off x="990599" y="1066799"/>
            <a:ext cx="6858001" cy="660976"/>
            <a:chOff x="0" y="0"/>
            <a:chExt cx="6858000" cy="660975"/>
          </a:xfrm>
        </p:grpSpPr>
        <p:pic>
          <p:nvPicPr>
            <p:cNvPr id="118" name="image4.png" descr="greeenpushpin_04101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762002" cy="6609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9" name="Shape 119"/>
            <p:cNvSpPr/>
            <p:nvPr/>
          </p:nvSpPr>
          <p:spPr>
            <a:xfrm>
              <a:off x="762000" y="76200"/>
              <a:ext cx="6096001" cy="561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3200">
                  <a:solidFill>
                    <a:schemeClr val="accent1"/>
                  </a:solidFill>
                </a:defRPr>
              </a:lvl1pPr>
            </a:lstStyle>
            <a:p>
              <a:pPr/>
              <a:r>
                <a:t>Choosing a Career</a:t>
              </a:r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1003012" y="2209798"/>
            <a:ext cx="6540789" cy="1031243"/>
            <a:chOff x="0" y="0"/>
            <a:chExt cx="6540788" cy="1031241"/>
          </a:xfrm>
        </p:grpSpPr>
        <p:pic>
          <p:nvPicPr>
            <p:cNvPr id="121" name="image5.png" descr="purplepushpin_041014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37174" cy="7071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2" name="Shape 122"/>
            <p:cNvSpPr/>
            <p:nvPr/>
          </p:nvSpPr>
          <p:spPr>
            <a:xfrm>
              <a:off x="749588" y="1"/>
              <a:ext cx="5791201" cy="1031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3200">
                  <a:solidFill>
                    <a:schemeClr val="accent1"/>
                  </a:solidFill>
                </a:defRPr>
              </a:lvl1pPr>
            </a:lstStyle>
            <a:p>
              <a:pPr/>
              <a:r>
                <a:t>Going to School After High School</a:t>
              </a:r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1038118" y="3181348"/>
            <a:ext cx="6505683" cy="699076"/>
            <a:chOff x="0" y="0"/>
            <a:chExt cx="6505682" cy="699075"/>
          </a:xfrm>
        </p:grpSpPr>
        <p:pic>
          <p:nvPicPr>
            <p:cNvPr id="124" name="image6.png" descr="turquoisepushpin_041014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66962" cy="6990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5" name="Shape 125"/>
            <p:cNvSpPr/>
            <p:nvPr/>
          </p:nvSpPr>
          <p:spPr>
            <a:xfrm>
              <a:off x="714482" y="57151"/>
              <a:ext cx="5791201" cy="561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3200">
                  <a:solidFill>
                    <a:schemeClr val="accent1"/>
                  </a:solidFill>
                </a:defRPr>
              </a:lvl1pPr>
            </a:lstStyle>
            <a:p>
              <a:pPr/>
              <a:r>
                <a:t>Getting into College</a:t>
              </a:r>
            </a:p>
          </p:txBody>
        </p:sp>
      </p:grpSp>
      <p:grpSp>
        <p:nvGrpSpPr>
          <p:cNvPr id="129" name="Group 129"/>
          <p:cNvGrpSpPr/>
          <p:nvPr/>
        </p:nvGrpSpPr>
        <p:grpSpPr>
          <a:xfrm>
            <a:off x="1037077" y="4361188"/>
            <a:ext cx="6506724" cy="704850"/>
            <a:chOff x="0" y="0"/>
            <a:chExt cx="6506723" cy="704849"/>
          </a:xfrm>
        </p:grpSpPr>
        <p:pic>
          <p:nvPicPr>
            <p:cNvPr id="127" name="image7.png" descr="yellowpushpin_041014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-1"/>
              <a:ext cx="697600" cy="7048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8" name="Shape 128"/>
            <p:cNvSpPr/>
            <p:nvPr/>
          </p:nvSpPr>
          <p:spPr>
            <a:xfrm>
              <a:off x="715523" y="39360"/>
              <a:ext cx="5791201" cy="561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3200">
                  <a:solidFill>
                    <a:schemeClr val="accent1"/>
                  </a:solidFill>
                </a:defRPr>
              </a:lvl1pPr>
            </a:lstStyle>
            <a:p>
              <a:pPr/>
              <a:r>
                <a:t>Paying for School</a:t>
              </a:r>
            </a:p>
          </p:txBody>
        </p:sp>
      </p:grpSp>
      <p:sp>
        <p:nvSpPr>
          <p:cNvPr id="130" name="Shape 130"/>
          <p:cNvSpPr/>
          <p:nvPr/>
        </p:nvSpPr>
        <p:spPr>
          <a:xfrm>
            <a:off x="1740186" y="457199"/>
            <a:ext cx="5803615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solidFill>
                  <a:srgbClr val="D99694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Today you will learn about: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2"/>
      <p:bldP build="whole" bldLvl="1" animBg="1" rev="0" advAuto="0" spid="129" grpId="4"/>
      <p:bldP build="whole" bldLvl="1" animBg="1" rev="0" advAuto="0" spid="126" grpId="3"/>
      <p:bldP build="whole" bldLvl="1" animBg="1" rev="0" advAuto="0" spid="120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image3.jpeg" descr="EDSpptGFX_042214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67" name="Shape 567"/>
          <p:cNvSpPr/>
          <p:nvPr/>
        </p:nvSpPr>
        <p:spPr>
          <a:xfrm>
            <a:off x="0" y="188893"/>
            <a:ext cx="8991600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3600">
                <a:solidFill>
                  <a:srgbClr val="D99694"/>
                </a:solidFill>
              </a:defRPr>
            </a:pPr>
            <a:r>
              <a:t>Paying for College</a:t>
            </a:r>
            <a:br/>
            <a:r>
              <a:rPr b="0"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FAFSA: Free Application for Federal Student Aid</a:t>
            </a:r>
          </a:p>
        </p:txBody>
      </p:sp>
      <p:sp>
        <p:nvSpPr>
          <p:cNvPr id="568" name="Shape 568"/>
          <p:cNvSpPr/>
          <p:nvPr/>
        </p:nvSpPr>
        <p:spPr>
          <a:xfrm>
            <a:off x="3655764" y="1683906"/>
            <a:ext cx="5105401" cy="338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defRPr b="1" sz="3200">
                <a:solidFill>
                  <a:srgbClr val="D99694"/>
                </a:solidFill>
              </a:defRPr>
            </a:pPr>
            <a:r>
              <a:t>When…</a:t>
            </a:r>
          </a:p>
          <a:p>
            <a:pPr>
              <a:lnSpc>
                <a:spcPct val="80000"/>
              </a:lnSpc>
              <a:defRPr sz="2000"/>
            </a:pPr>
            <a:r>
              <a:t>FAFSA will be available to seniors beginning October 1, 2016</a:t>
            </a:r>
          </a:p>
          <a:p>
            <a:pPr>
              <a:lnSpc>
                <a:spcPct val="80000"/>
              </a:lnSpc>
              <a:defRPr sz="3200"/>
            </a:pPr>
          </a:p>
          <a:p>
            <a:pPr>
              <a:lnSpc>
                <a:spcPct val="80000"/>
              </a:lnSpc>
              <a:defRPr b="1" sz="3200">
                <a:solidFill>
                  <a:srgbClr val="D99694"/>
                </a:solidFill>
              </a:defRPr>
            </a:pPr>
            <a:r>
              <a:t>How…</a:t>
            </a:r>
          </a:p>
          <a:p>
            <a:pPr>
              <a:lnSpc>
                <a:spcPct val="80000"/>
              </a:lnSpc>
              <a:defRPr sz="2000"/>
            </a:pPr>
            <a:r>
              <a:t>Register for FSA ID and complete FAFSA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http://www.fafsa.gov</a:t>
            </a:r>
          </a:p>
          <a:p>
            <a:pPr>
              <a:lnSpc>
                <a:spcPct val="80000"/>
              </a:lnSpc>
              <a:defRPr sz="2000"/>
            </a:pPr>
            <a:r>
              <a:t> </a:t>
            </a:r>
          </a:p>
          <a:p>
            <a:pPr>
              <a:lnSpc>
                <a:spcPct val="80000"/>
              </a:lnSpc>
              <a:defRPr b="1" sz="2000"/>
            </a:pPr>
            <a:r>
              <a:t>Remember…</a:t>
            </a:r>
          </a:p>
          <a:p>
            <a:pPr marL="285750" indent="-285750">
              <a:lnSpc>
                <a:spcPct val="80000"/>
              </a:lnSpc>
              <a:buSzPct val="100000"/>
              <a:buFont typeface="Wingdings"/>
              <a:buChar char="❑"/>
              <a:defRPr sz="2000"/>
            </a:pPr>
            <a:r>
              <a:t>Must reapply</a:t>
            </a:r>
          </a:p>
          <a:p>
            <a:pPr marL="285750" indent="-285750">
              <a:lnSpc>
                <a:spcPct val="80000"/>
              </a:lnSpc>
              <a:buSzPct val="100000"/>
              <a:buFont typeface="Wingdings"/>
              <a:buChar char="❑"/>
              <a:defRPr sz="2000"/>
            </a:pPr>
            <a:r>
              <a:t>Priority deadlines</a:t>
            </a:r>
          </a:p>
          <a:p>
            <a:pPr marL="285750" indent="-285750">
              <a:lnSpc>
                <a:spcPct val="80000"/>
              </a:lnSpc>
              <a:buSzPct val="100000"/>
              <a:buFont typeface="Wingdings"/>
              <a:buChar char="❑"/>
              <a:defRPr sz="2000"/>
            </a:pPr>
            <a:r>
              <a:t>Keep copies of everything</a:t>
            </a:r>
          </a:p>
        </p:txBody>
      </p:sp>
      <p:pic>
        <p:nvPicPr>
          <p:cNvPr id="569" name="image3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74457" y="1903822"/>
            <a:ext cx="4838245" cy="3609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image3.jpeg" descr="EDSpptGFX_042214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2895"/>
            <a:ext cx="9144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Shape 572"/>
          <p:cNvSpPr/>
          <p:nvPr/>
        </p:nvSpPr>
        <p:spPr>
          <a:xfrm>
            <a:off x="2133600" y="304799"/>
            <a:ext cx="4724400" cy="104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3600">
                <a:solidFill>
                  <a:srgbClr val="D99694"/>
                </a:solidFill>
              </a:defRPr>
            </a:pPr>
            <a:r>
              <a:t>Paying for College</a:t>
            </a:r>
            <a:br/>
            <a:r>
              <a:rPr b="0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does the FAFSA work?</a:t>
            </a:r>
          </a:p>
        </p:txBody>
      </p:sp>
      <p:sp>
        <p:nvSpPr>
          <p:cNvPr id="573" name="Shape 573"/>
          <p:cNvSpPr/>
          <p:nvPr/>
        </p:nvSpPr>
        <p:spPr>
          <a:xfrm>
            <a:off x="533398" y="1219199"/>
            <a:ext cx="7543804" cy="1407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sz="2400"/>
            </a:pPr>
            <a:r>
              <a:t>Students will receive the </a:t>
            </a:r>
            <a:r>
              <a:rPr b="1"/>
              <a:t>Student Aid Report (SAR) </a:t>
            </a:r>
            <a:r>
              <a:t>via email within 3-5 days </a:t>
            </a:r>
            <a:r>
              <a:rPr b="1"/>
              <a:t>OR </a:t>
            </a:r>
            <a:r>
              <a:t>in the mail within 7-10 days with their </a:t>
            </a:r>
            <a:r>
              <a:rPr b="1"/>
              <a:t>Expected Family Contribution (EFC).</a:t>
            </a:r>
            <a:endParaRPr b="1"/>
          </a:p>
        </p:txBody>
      </p:sp>
      <p:pic>
        <p:nvPicPr>
          <p:cNvPr id="574" name="image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81000" y="1829130"/>
            <a:ext cx="8458201" cy="54922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image3.jpeg" descr="EDSpptGFX_042214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77" name="Shape 577"/>
          <p:cNvSpPr/>
          <p:nvPr/>
        </p:nvSpPr>
        <p:spPr>
          <a:xfrm>
            <a:off x="2514600" y="429657"/>
            <a:ext cx="4724400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D99694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Paying for College</a:t>
            </a:r>
          </a:p>
          <a:p>
            <a:pPr>
              <a:defRPr sz="20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Financial Aid: The Award Letter</a:t>
            </a:r>
          </a:p>
        </p:txBody>
      </p:sp>
      <p:grpSp>
        <p:nvGrpSpPr>
          <p:cNvPr id="589" name="Group 589"/>
          <p:cNvGrpSpPr/>
          <p:nvPr/>
        </p:nvGrpSpPr>
        <p:grpSpPr>
          <a:xfrm>
            <a:off x="609600" y="1397000"/>
            <a:ext cx="7924800" cy="4318000"/>
            <a:chOff x="0" y="0"/>
            <a:chExt cx="7924800" cy="4317999"/>
          </a:xfrm>
        </p:grpSpPr>
        <p:grpSp>
          <p:nvGrpSpPr>
            <p:cNvPr id="580" name="Group 580"/>
            <p:cNvGrpSpPr/>
            <p:nvPr/>
          </p:nvGrpSpPr>
          <p:grpSpPr>
            <a:xfrm>
              <a:off x="0" y="0"/>
              <a:ext cx="7924800" cy="1122342"/>
              <a:chOff x="0" y="0"/>
              <a:chExt cx="7924800" cy="1122341"/>
            </a:xfrm>
          </p:grpSpPr>
          <p:sp>
            <p:nvSpPr>
              <p:cNvPr id="578" name="Shape 578"/>
              <p:cNvSpPr/>
              <p:nvPr/>
            </p:nvSpPr>
            <p:spPr>
              <a:xfrm>
                <a:off x="0" y="0"/>
                <a:ext cx="7924800" cy="1122342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b="1" sz="20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579" name="Shape 579"/>
              <p:cNvSpPr/>
              <p:nvPr/>
            </p:nvSpPr>
            <p:spPr>
              <a:xfrm>
                <a:off x="24629" y="24629"/>
                <a:ext cx="7875542" cy="675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defTabSz="914400">
                  <a:defRPr b="1" sz="2000">
                    <a:solidFill>
                      <a:srgbClr val="D99694"/>
                    </a:solidFill>
                  </a:defRPr>
                </a:pPr>
                <a:r>
                  <a:t>Based on FAFSA and college aid applications</a:t>
                </a:r>
              </a:p>
              <a:p>
                <a:pPr marL="224468" indent="-224468" defTabSz="914400">
                  <a:buSzPct val="100000"/>
                  <a:buChar char="•"/>
                  <a:defRPr b="1" sz="2000">
                    <a:solidFill>
                      <a:srgbClr val="D99694"/>
                    </a:solidFill>
                  </a:defRPr>
                </a:pPr>
                <a:r>
                  <a:t>Details all of the aid you are receiving</a:t>
                </a:r>
              </a:p>
            </p:txBody>
          </p:sp>
        </p:grpSp>
        <p:sp>
          <p:nvSpPr>
            <p:cNvPr id="581" name="Shape 581"/>
            <p:cNvSpPr/>
            <p:nvPr/>
          </p:nvSpPr>
          <p:spPr>
            <a:xfrm rot="5400000">
              <a:off x="3724655" y="1122341"/>
              <a:ext cx="475489" cy="475489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chemeClr val="accent1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584" name="Group 584"/>
            <p:cNvGrpSpPr/>
            <p:nvPr/>
          </p:nvGrpSpPr>
          <p:grpSpPr>
            <a:xfrm>
              <a:off x="0" y="1597829"/>
              <a:ext cx="7924800" cy="1122342"/>
              <a:chOff x="0" y="0"/>
              <a:chExt cx="7924800" cy="1122341"/>
            </a:xfrm>
          </p:grpSpPr>
          <p:sp>
            <p:nvSpPr>
              <p:cNvPr id="582" name="Shape 582"/>
              <p:cNvSpPr/>
              <p:nvPr/>
            </p:nvSpPr>
            <p:spPr>
              <a:xfrm>
                <a:off x="0" y="0"/>
                <a:ext cx="7924800" cy="1122342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b="1" sz="1767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583" name="Shape 583"/>
              <p:cNvSpPr/>
              <p:nvPr/>
            </p:nvSpPr>
            <p:spPr>
              <a:xfrm>
                <a:off x="24629" y="24629"/>
                <a:ext cx="7875542" cy="650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defTabSz="914400">
                  <a:defRPr b="1" sz="2000">
                    <a:solidFill>
                      <a:srgbClr val="D99694"/>
                    </a:solidFill>
                  </a:defRPr>
                </a:pPr>
                <a:r>
                  <a:t>Must individually accept/deny all parts of the award</a:t>
                </a:r>
              </a:p>
              <a:p>
                <a:pPr marL="224468" indent="-224468" defTabSz="914400">
                  <a:buSzPct val="100000"/>
                  <a:buChar char="•"/>
                  <a:defRPr b="1" sz="1767">
                    <a:solidFill>
                      <a:srgbClr val="D99694"/>
                    </a:solidFill>
                  </a:defRPr>
                </a:pPr>
                <a:r>
                  <a:t>Must return to the college by the deadline</a:t>
                </a:r>
              </a:p>
            </p:txBody>
          </p:sp>
        </p:grpSp>
        <p:sp>
          <p:nvSpPr>
            <p:cNvPr id="585" name="Shape 585"/>
            <p:cNvSpPr/>
            <p:nvPr/>
          </p:nvSpPr>
          <p:spPr>
            <a:xfrm rot="5400000">
              <a:off x="3724655" y="2720170"/>
              <a:ext cx="475489" cy="475489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chemeClr val="accent1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588" name="Group 588"/>
            <p:cNvGrpSpPr/>
            <p:nvPr/>
          </p:nvGrpSpPr>
          <p:grpSpPr>
            <a:xfrm>
              <a:off x="0" y="3195658"/>
              <a:ext cx="7924800" cy="1122342"/>
              <a:chOff x="0" y="0"/>
              <a:chExt cx="7924800" cy="1122341"/>
            </a:xfrm>
          </p:grpSpPr>
          <p:sp>
            <p:nvSpPr>
              <p:cNvPr id="586" name="Shape 586"/>
              <p:cNvSpPr/>
              <p:nvPr/>
            </p:nvSpPr>
            <p:spPr>
              <a:xfrm>
                <a:off x="0" y="0"/>
                <a:ext cx="7924800" cy="1122342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1767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87" name="Shape 587"/>
              <p:cNvSpPr/>
              <p:nvPr/>
            </p:nvSpPr>
            <p:spPr>
              <a:xfrm>
                <a:off x="24629" y="24629"/>
                <a:ext cx="7875542" cy="650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defTabSz="914400">
                  <a:defRPr b="1" sz="2000">
                    <a:solidFill>
                      <a:srgbClr val="D99694"/>
                    </a:solidFill>
                  </a:defRPr>
                </a:pPr>
                <a:r>
                  <a:t>May be other institutional applications to complete</a:t>
                </a:r>
              </a:p>
              <a:p>
                <a:pPr marL="224468" indent="-224468" defTabSz="914400">
                  <a:buSzPct val="100000"/>
                  <a:buChar char="•"/>
                  <a:defRPr b="1" sz="1767">
                    <a:solidFill>
                      <a:srgbClr val="D99694"/>
                    </a:solidFill>
                  </a:defRPr>
                </a:pPr>
                <a:r>
                  <a:t>READ CAREFULLY!!!!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image3.jpeg" descr="EDSpptGFX_042214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92" name="Shape 592"/>
          <p:cNvSpPr/>
          <p:nvPr/>
        </p:nvSpPr>
        <p:spPr>
          <a:xfrm>
            <a:off x="2209800" y="460871"/>
            <a:ext cx="4724400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D99694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Paying for College</a:t>
            </a:r>
          </a:p>
          <a:p>
            <a:pPr>
              <a:defRPr sz="20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Additional Costs to Think About</a:t>
            </a:r>
          </a:p>
        </p:txBody>
      </p:sp>
      <p:sp>
        <p:nvSpPr>
          <p:cNvPr id="593" name="Shape 593"/>
          <p:cNvSpPr/>
          <p:nvPr/>
        </p:nvSpPr>
        <p:spPr>
          <a:xfrm>
            <a:off x="685800" y="1828799"/>
            <a:ext cx="3581400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>
                <a:solidFill>
                  <a:srgbClr val="7030A0"/>
                </a:solidFill>
              </a:defRPr>
            </a:pPr>
            <a:r>
              <a:t>Start Up Costs</a:t>
            </a:r>
            <a:r>
              <a:rPr sz="1800">
                <a:solidFill>
                  <a:srgbClr val="000000"/>
                </a:solidFill>
              </a:rPr>
              <a:t> </a:t>
            </a:r>
            <a:r>
              <a:rPr sz="1800"/>
              <a:t>(especially if you are going away to school or getting your own place)</a:t>
            </a:r>
          </a:p>
        </p:txBody>
      </p:sp>
      <p:sp>
        <p:nvSpPr>
          <p:cNvPr id="594" name="Shape 594"/>
          <p:cNvSpPr/>
          <p:nvPr/>
        </p:nvSpPr>
        <p:spPr>
          <a:xfrm rot="527133">
            <a:off x="4096922" y="1827426"/>
            <a:ext cx="4114801" cy="3342641"/>
          </a:xfrm>
          <a:prstGeom prst="rect">
            <a:avLst/>
          </a:prstGeom>
          <a:solidFill>
            <a:srgbClr val="E6E0E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00B0F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Gas to and from school</a:t>
            </a:r>
          </a:p>
          <a:p>
            <a:pPr>
              <a:defRPr sz="2800">
                <a:solidFill>
                  <a:srgbClr val="00B0F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Comforter, bedding</a:t>
            </a:r>
          </a:p>
          <a:p>
            <a:pPr>
              <a:defRPr sz="2800">
                <a:solidFill>
                  <a:srgbClr val="00B0F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Microwave</a:t>
            </a:r>
          </a:p>
          <a:p>
            <a:pPr>
              <a:defRPr sz="2800">
                <a:solidFill>
                  <a:srgbClr val="00B0F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Mini Frig</a:t>
            </a:r>
          </a:p>
          <a:p>
            <a:pPr>
              <a:defRPr sz="2800">
                <a:solidFill>
                  <a:srgbClr val="00B0F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Curtains</a:t>
            </a:r>
          </a:p>
          <a:p>
            <a:pPr>
              <a:defRPr sz="2800">
                <a:solidFill>
                  <a:srgbClr val="00B0F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Computer</a:t>
            </a:r>
          </a:p>
          <a:p>
            <a:pPr>
              <a:defRPr sz="2800">
                <a:solidFill>
                  <a:srgbClr val="00B0F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And the list goes on and on</a:t>
            </a:r>
          </a:p>
        </p:txBody>
      </p:sp>
      <p:sp>
        <p:nvSpPr>
          <p:cNvPr id="595" name="Shape 595"/>
          <p:cNvSpPr/>
          <p:nvPr/>
        </p:nvSpPr>
        <p:spPr>
          <a:xfrm>
            <a:off x="381000" y="4633181"/>
            <a:ext cx="3520546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>
                <a:solidFill>
                  <a:srgbClr val="00B0F0"/>
                </a:solidFill>
              </a:defRPr>
            </a:lvl1pPr>
          </a:lstStyle>
          <a:p>
            <a:pPr/>
            <a:r>
              <a:t>Consider saving your graduation money or having a trunk party to assist you in obtaining many of the items you’ll need!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image19.jpeg" descr="EDSpptGFX_042214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Shape 598"/>
          <p:cNvSpPr/>
          <p:nvPr/>
        </p:nvSpPr>
        <p:spPr>
          <a:xfrm>
            <a:off x="2971799" y="381000"/>
            <a:ext cx="297180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600">
                <a:solidFill>
                  <a:srgbClr val="D99694"/>
                </a:solidFill>
              </a:defRPr>
            </a:lvl1pPr>
          </a:lstStyle>
          <a:p>
            <a:pPr/>
            <a:r>
              <a:t>Let’s Review</a:t>
            </a:r>
          </a:p>
        </p:txBody>
      </p:sp>
      <p:sp>
        <p:nvSpPr>
          <p:cNvPr id="599" name="Shape 599"/>
          <p:cNvSpPr/>
          <p:nvPr/>
        </p:nvSpPr>
        <p:spPr>
          <a:xfrm>
            <a:off x="457200" y="990599"/>
            <a:ext cx="4800600" cy="77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defRPr b="1" sz="2800"/>
            </a:pPr>
            <a:r>
              <a:t>Fall of your Senior Yea</a:t>
            </a:r>
            <a:r>
              <a:rPr b="0"/>
              <a:t>r</a:t>
            </a:r>
            <a:endParaRPr b="0"/>
          </a:p>
        </p:txBody>
      </p:sp>
      <p:grpSp>
        <p:nvGrpSpPr>
          <p:cNvPr id="609" name="Group 609"/>
          <p:cNvGrpSpPr/>
          <p:nvPr/>
        </p:nvGrpSpPr>
        <p:grpSpPr>
          <a:xfrm>
            <a:off x="0" y="266700"/>
            <a:ext cx="5486400" cy="6324600"/>
            <a:chOff x="0" y="0"/>
            <a:chExt cx="5486400" cy="6324599"/>
          </a:xfrm>
        </p:grpSpPr>
        <p:grpSp>
          <p:nvGrpSpPr>
            <p:cNvPr id="602" name="Group 602"/>
            <p:cNvGrpSpPr/>
            <p:nvPr/>
          </p:nvGrpSpPr>
          <p:grpSpPr>
            <a:xfrm>
              <a:off x="0" y="0"/>
              <a:ext cx="5486400" cy="2108200"/>
              <a:chOff x="0" y="0"/>
              <a:chExt cx="5486400" cy="2108199"/>
            </a:xfrm>
          </p:grpSpPr>
          <p:sp>
            <p:nvSpPr>
              <p:cNvPr id="600" name="Shape 600"/>
              <p:cNvSpPr/>
              <p:nvPr/>
            </p:nvSpPr>
            <p:spPr>
              <a:xfrm>
                <a:off x="0" y="0"/>
                <a:ext cx="5486400" cy="2108200"/>
              </a:xfrm>
              <a:prstGeom prst="roundRect">
                <a:avLst>
                  <a:gd name="adj" fmla="val 7500"/>
                </a:avLst>
              </a:prstGeom>
              <a:solidFill>
                <a:srgbClr val="FFFFFF">
                  <a:alpha val="90000"/>
                </a:srgbClr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3319"/>
                </a:pPr>
              </a:p>
            </p:txBody>
          </p:sp>
          <p:sp>
            <p:nvSpPr>
              <p:cNvPr id="601" name="Shape 601"/>
              <p:cNvSpPr/>
              <p:nvPr/>
            </p:nvSpPr>
            <p:spPr>
              <a:xfrm>
                <a:off x="46263" y="46263"/>
                <a:ext cx="5393874" cy="2021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defTabSz="914400">
                  <a:defRPr b="1" sz="3319">
                    <a:solidFill>
                      <a:srgbClr val="D99694"/>
                    </a:solidFill>
                  </a:defRPr>
                </a:pPr>
                <a:r>
                  <a:t>Start early</a:t>
                </a:r>
              </a:p>
              <a:p>
                <a:pPr marL="421639" indent="-421639" defTabSz="914400">
                  <a:buSzPct val="100000"/>
                  <a:buChar char="•"/>
                  <a:defRPr sz="3319"/>
                </a:pPr>
                <a:r>
                  <a:t>Request information from schools</a:t>
                </a:r>
              </a:p>
              <a:p>
                <a:pPr marL="421639" indent="-421639" defTabSz="914400">
                  <a:buSzPct val="100000"/>
                  <a:buChar char="•"/>
                  <a:defRPr sz="3319"/>
                </a:pPr>
                <a:r>
                  <a:t>Visit campuses</a:t>
                </a:r>
              </a:p>
            </p:txBody>
          </p:sp>
        </p:grpSp>
        <p:grpSp>
          <p:nvGrpSpPr>
            <p:cNvPr id="605" name="Group 605"/>
            <p:cNvGrpSpPr/>
            <p:nvPr/>
          </p:nvGrpSpPr>
          <p:grpSpPr>
            <a:xfrm>
              <a:off x="0" y="2108200"/>
              <a:ext cx="5486400" cy="2108200"/>
              <a:chOff x="0" y="0"/>
              <a:chExt cx="5486400" cy="2108199"/>
            </a:xfrm>
          </p:grpSpPr>
          <p:sp>
            <p:nvSpPr>
              <p:cNvPr id="603" name="Shape 603"/>
              <p:cNvSpPr/>
              <p:nvPr/>
            </p:nvSpPr>
            <p:spPr>
              <a:xfrm>
                <a:off x="0" y="0"/>
                <a:ext cx="5486400" cy="2108200"/>
              </a:xfrm>
              <a:prstGeom prst="roundRect">
                <a:avLst>
                  <a:gd name="adj" fmla="val 7500"/>
                </a:avLst>
              </a:prstGeom>
              <a:solidFill>
                <a:srgbClr val="FFFFFF">
                  <a:alpha val="90000"/>
                </a:srgbClr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3319"/>
                </a:pPr>
              </a:p>
            </p:txBody>
          </p:sp>
          <p:sp>
            <p:nvSpPr>
              <p:cNvPr id="604" name="Shape 604"/>
              <p:cNvSpPr/>
              <p:nvPr/>
            </p:nvSpPr>
            <p:spPr>
              <a:xfrm>
                <a:off x="46263" y="46263"/>
                <a:ext cx="5393874" cy="2021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defTabSz="914400">
                  <a:defRPr b="1" sz="3319">
                    <a:solidFill>
                      <a:srgbClr val="D99694"/>
                    </a:solidFill>
                  </a:defRPr>
                </a:pPr>
                <a:r>
                  <a:t>Request applications</a:t>
                </a:r>
              </a:p>
              <a:p>
                <a:pPr marL="421639" indent="-421639" defTabSz="914400">
                  <a:buSzPct val="100000"/>
                  <a:buChar char="•"/>
                  <a:defRPr sz="3319"/>
                </a:pPr>
                <a:r>
                  <a:t>Retake ACT or SAT</a:t>
                </a:r>
              </a:p>
              <a:p>
                <a:pPr marL="421639" indent="-421639" defTabSz="914400">
                  <a:buSzPct val="100000"/>
                  <a:buChar char="•"/>
                  <a:defRPr sz="3319"/>
                </a:pPr>
                <a:r>
                  <a:t>Search for scholarships</a:t>
                </a:r>
              </a:p>
              <a:p>
                <a:pPr marL="421639" indent="-421639" defTabSz="914400">
                  <a:buSzPct val="100000"/>
                  <a:buChar char="•"/>
                  <a:defRPr sz="3319"/>
                </a:pPr>
                <a:r>
                  <a:t>FILE FAFSA October 1</a:t>
                </a:r>
              </a:p>
            </p:txBody>
          </p:sp>
        </p:grpSp>
        <p:grpSp>
          <p:nvGrpSpPr>
            <p:cNvPr id="608" name="Group 608"/>
            <p:cNvGrpSpPr/>
            <p:nvPr/>
          </p:nvGrpSpPr>
          <p:grpSpPr>
            <a:xfrm>
              <a:off x="0" y="4216399"/>
              <a:ext cx="5486400" cy="2108201"/>
              <a:chOff x="0" y="0"/>
              <a:chExt cx="5486400" cy="2108199"/>
            </a:xfrm>
          </p:grpSpPr>
          <p:sp>
            <p:nvSpPr>
              <p:cNvPr id="606" name="Shape 606"/>
              <p:cNvSpPr/>
              <p:nvPr/>
            </p:nvSpPr>
            <p:spPr>
              <a:xfrm>
                <a:off x="0" y="0"/>
                <a:ext cx="5486400" cy="2108200"/>
              </a:xfrm>
              <a:prstGeom prst="roundRect">
                <a:avLst>
                  <a:gd name="adj" fmla="val 7500"/>
                </a:avLst>
              </a:prstGeom>
              <a:solidFill>
                <a:srgbClr val="FFFFFF">
                  <a:alpha val="90000"/>
                </a:srgbClr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3319"/>
                </a:pPr>
              </a:p>
            </p:txBody>
          </p:sp>
          <p:sp>
            <p:nvSpPr>
              <p:cNvPr id="607" name="Shape 607"/>
              <p:cNvSpPr/>
              <p:nvPr/>
            </p:nvSpPr>
            <p:spPr>
              <a:xfrm>
                <a:off x="46263" y="46263"/>
                <a:ext cx="5393874" cy="2021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defTabSz="914400">
                  <a:defRPr b="1" sz="3319">
                    <a:solidFill>
                      <a:srgbClr val="D99694"/>
                    </a:solidFill>
                  </a:defRPr>
                </a:pPr>
                <a:r>
                  <a:t>Meet all deadlines</a:t>
                </a:r>
              </a:p>
              <a:p>
                <a:pPr marL="421639" indent="-421639" defTabSz="914400">
                  <a:buSzPct val="100000"/>
                  <a:buChar char="•"/>
                  <a:defRPr sz="3319"/>
                </a:pPr>
                <a:r>
                  <a:t>Ask questions</a:t>
                </a:r>
              </a:p>
              <a:p>
                <a:pPr marL="421639" indent="-421639" defTabSz="914400">
                  <a:buSzPct val="100000"/>
                  <a:buChar char="•"/>
                  <a:defRPr sz="3319"/>
                </a:pPr>
                <a:r>
                  <a:t>Complete applications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image30.jpeg" descr="EDSpptGFX_042214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12" name="Shape 612"/>
          <p:cNvSpPr/>
          <p:nvPr/>
        </p:nvSpPr>
        <p:spPr>
          <a:xfrm>
            <a:off x="3276599" y="381000"/>
            <a:ext cx="281940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600">
                <a:solidFill>
                  <a:srgbClr val="D99694"/>
                </a:solidFill>
              </a:defRPr>
            </a:lvl1pPr>
          </a:lstStyle>
          <a:p>
            <a:pPr/>
            <a:r>
              <a:t>Let’s Review</a:t>
            </a:r>
          </a:p>
        </p:txBody>
      </p:sp>
      <p:sp>
        <p:nvSpPr>
          <p:cNvPr id="613" name="Shape 613"/>
          <p:cNvSpPr/>
          <p:nvPr/>
        </p:nvSpPr>
        <p:spPr>
          <a:xfrm>
            <a:off x="2971800" y="838200"/>
            <a:ext cx="5943600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3200"/>
            </a:pPr>
            <a:r>
              <a:t>Spring of your </a:t>
            </a:r>
          </a:p>
          <a:p>
            <a:pPr algn="ctr">
              <a:defRPr b="1" sz="3200"/>
            </a:pPr>
            <a:r>
              <a:t>Senior Year</a:t>
            </a:r>
          </a:p>
        </p:txBody>
      </p:sp>
      <p:grpSp>
        <p:nvGrpSpPr>
          <p:cNvPr id="625" name="Group 625"/>
          <p:cNvGrpSpPr/>
          <p:nvPr/>
        </p:nvGrpSpPr>
        <p:grpSpPr>
          <a:xfrm>
            <a:off x="1447799" y="2713741"/>
            <a:ext cx="7620002" cy="1963918"/>
            <a:chOff x="0" y="0"/>
            <a:chExt cx="7620000" cy="1963917"/>
          </a:xfrm>
        </p:grpSpPr>
        <p:grpSp>
          <p:nvGrpSpPr>
            <p:cNvPr id="616" name="Group 616"/>
            <p:cNvGrpSpPr/>
            <p:nvPr/>
          </p:nvGrpSpPr>
          <p:grpSpPr>
            <a:xfrm>
              <a:off x="0" y="0"/>
              <a:ext cx="1963918" cy="1963918"/>
              <a:chOff x="0" y="0"/>
              <a:chExt cx="1963917" cy="1963917"/>
            </a:xfrm>
          </p:grpSpPr>
          <p:sp>
            <p:nvSpPr>
              <p:cNvPr id="614" name="Shape 614"/>
              <p:cNvSpPr/>
              <p:nvPr/>
            </p:nvSpPr>
            <p:spPr>
              <a:xfrm>
                <a:off x="0" y="0"/>
                <a:ext cx="1963918" cy="1963918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16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615" name="Shape 615"/>
              <p:cNvSpPr/>
              <p:nvPr/>
            </p:nvSpPr>
            <p:spPr>
              <a:xfrm>
                <a:off x="43097" y="212338"/>
                <a:ext cx="1877724" cy="1539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 defTabSz="914400">
                  <a:defRPr b="1" sz="1500">
                    <a:solidFill>
                      <a:srgbClr val="D99694"/>
                    </a:solidFill>
                  </a:defRPr>
                </a:pPr>
                <a:r>
                  <a:t>C</a:t>
                </a:r>
                <a:r>
                  <a:rPr sz="1600"/>
                  <a:t>omplete any scholarship paperwork and community service requirements</a:t>
                </a:r>
              </a:p>
            </p:txBody>
          </p:sp>
        </p:grpSp>
        <p:sp>
          <p:nvSpPr>
            <p:cNvPr id="617" name="Shape 617"/>
            <p:cNvSpPr/>
            <p:nvPr/>
          </p:nvSpPr>
          <p:spPr>
            <a:xfrm>
              <a:off x="2179948" y="765927"/>
              <a:ext cx="432063" cy="432063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620" name="Group 620"/>
            <p:cNvGrpSpPr/>
            <p:nvPr/>
          </p:nvGrpSpPr>
          <p:grpSpPr>
            <a:xfrm>
              <a:off x="2828041" y="0"/>
              <a:ext cx="1963918" cy="1963918"/>
              <a:chOff x="0" y="0"/>
              <a:chExt cx="1963917" cy="1963917"/>
            </a:xfrm>
          </p:grpSpPr>
          <p:sp>
            <p:nvSpPr>
              <p:cNvPr id="618" name="Shape 618"/>
              <p:cNvSpPr/>
              <p:nvPr/>
            </p:nvSpPr>
            <p:spPr>
              <a:xfrm>
                <a:off x="0" y="0"/>
                <a:ext cx="1963918" cy="1963918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619" name="Shape 619"/>
              <p:cNvSpPr/>
              <p:nvPr/>
            </p:nvSpPr>
            <p:spPr>
              <a:xfrm>
                <a:off x="43097" y="136138"/>
                <a:ext cx="1877724" cy="1691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Complete remaining paperwork with your college(s) including award letter</a:t>
                </a:r>
              </a:p>
            </p:txBody>
          </p:sp>
        </p:grpSp>
        <p:sp>
          <p:nvSpPr>
            <p:cNvPr id="621" name="Shape 621"/>
            <p:cNvSpPr/>
            <p:nvPr/>
          </p:nvSpPr>
          <p:spPr>
            <a:xfrm>
              <a:off x="5007989" y="765927"/>
              <a:ext cx="432063" cy="432063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624" name="Group 624"/>
            <p:cNvGrpSpPr/>
            <p:nvPr/>
          </p:nvGrpSpPr>
          <p:grpSpPr>
            <a:xfrm>
              <a:off x="5656082" y="0"/>
              <a:ext cx="1963919" cy="1963918"/>
              <a:chOff x="0" y="0"/>
              <a:chExt cx="1963917" cy="1963917"/>
            </a:xfrm>
          </p:grpSpPr>
          <p:sp>
            <p:nvSpPr>
              <p:cNvPr id="622" name="Shape 622"/>
              <p:cNvSpPr/>
              <p:nvPr/>
            </p:nvSpPr>
            <p:spPr>
              <a:xfrm>
                <a:off x="0" y="0"/>
                <a:ext cx="1963918" cy="1963918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20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623" name="Shape 623"/>
              <p:cNvSpPr/>
              <p:nvPr/>
            </p:nvSpPr>
            <p:spPr>
              <a:xfrm>
                <a:off x="43097" y="59938"/>
                <a:ext cx="1877724" cy="1844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20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Return your intent to enroll to your school of choice (usually by May 1)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image34.jpeg" descr="EDSpptGFX_042214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8" name="Shape 628"/>
          <p:cNvSpPr/>
          <p:nvPr/>
        </p:nvSpPr>
        <p:spPr>
          <a:xfrm>
            <a:off x="3276600" y="914399"/>
            <a:ext cx="5486400" cy="167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800">
                <a:solidFill>
                  <a:srgbClr val="D99694"/>
                </a:solidFill>
              </a:defRPr>
            </a:pPr>
            <a:r>
              <a:t>		Let’s Review</a:t>
            </a:r>
          </a:p>
          <a:p>
            <a:pPr>
              <a:defRPr b="1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>
              <a:defRPr b="1" sz="32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Summer before you enroll</a:t>
            </a:r>
          </a:p>
        </p:txBody>
      </p:sp>
      <p:grpSp>
        <p:nvGrpSpPr>
          <p:cNvPr id="640" name="Group 640"/>
          <p:cNvGrpSpPr/>
          <p:nvPr/>
        </p:nvGrpSpPr>
        <p:grpSpPr>
          <a:xfrm>
            <a:off x="-22035" y="4132579"/>
            <a:ext cx="3962402" cy="802642"/>
            <a:chOff x="0" y="0"/>
            <a:chExt cx="3962400" cy="802640"/>
          </a:xfrm>
        </p:grpSpPr>
        <p:grpSp>
          <p:nvGrpSpPr>
            <p:cNvPr id="631" name="Group 631"/>
            <p:cNvGrpSpPr/>
            <p:nvPr/>
          </p:nvGrpSpPr>
          <p:grpSpPr>
            <a:xfrm>
              <a:off x="0" y="18356"/>
              <a:ext cx="1021238" cy="765928"/>
              <a:chOff x="0" y="0"/>
              <a:chExt cx="1021237" cy="765927"/>
            </a:xfrm>
          </p:grpSpPr>
          <p:sp>
            <p:nvSpPr>
              <p:cNvPr id="629" name="Shape 629"/>
              <p:cNvSpPr/>
              <p:nvPr/>
            </p:nvSpPr>
            <p:spPr>
              <a:xfrm>
                <a:off x="0" y="0"/>
                <a:ext cx="1021238" cy="765928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1206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30" name="Shape 630"/>
              <p:cNvSpPr/>
              <p:nvPr/>
            </p:nvSpPr>
            <p:spPr>
              <a:xfrm>
                <a:off x="16807" y="70543"/>
                <a:ext cx="987623" cy="624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sz="1206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Attend New Student Orientation</a:t>
                </a:r>
              </a:p>
            </p:txBody>
          </p:sp>
        </p:grpSp>
        <p:sp>
          <p:nvSpPr>
            <p:cNvPr id="632" name="Shape 632"/>
            <p:cNvSpPr/>
            <p:nvPr/>
          </p:nvSpPr>
          <p:spPr>
            <a:xfrm>
              <a:off x="1133573" y="288983"/>
              <a:ext cx="224673" cy="224674"/>
            </a:xfrm>
            <a:prstGeom prst="rightArrow">
              <a:avLst>
                <a:gd name="adj1" fmla="val 64000"/>
                <a:gd name="adj2" fmla="val 50000"/>
              </a:avLst>
            </a:prstGeom>
            <a:noFill/>
            <a:ln w="25400" cap="flat">
              <a:solidFill>
                <a:srgbClr val="3F6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635" name="Group 635"/>
            <p:cNvGrpSpPr/>
            <p:nvPr/>
          </p:nvGrpSpPr>
          <p:grpSpPr>
            <a:xfrm>
              <a:off x="1470581" y="-1"/>
              <a:ext cx="1021238" cy="802642"/>
              <a:chOff x="0" y="0"/>
              <a:chExt cx="1021237" cy="802640"/>
            </a:xfrm>
          </p:grpSpPr>
          <p:sp>
            <p:nvSpPr>
              <p:cNvPr id="633" name="Shape 633"/>
              <p:cNvSpPr/>
              <p:nvPr/>
            </p:nvSpPr>
            <p:spPr>
              <a:xfrm>
                <a:off x="0" y="18356"/>
                <a:ext cx="1021238" cy="765928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1206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34" name="Shape 634"/>
              <p:cNvSpPr/>
              <p:nvPr/>
            </p:nvSpPr>
            <p:spPr>
              <a:xfrm>
                <a:off x="16807" y="0"/>
                <a:ext cx="987623" cy="8026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sz="1206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Finish any last minute details with your school</a:t>
                </a:r>
              </a:p>
            </p:txBody>
          </p:sp>
        </p:grpSp>
        <p:sp>
          <p:nvSpPr>
            <p:cNvPr id="636" name="Shape 636"/>
            <p:cNvSpPr/>
            <p:nvPr/>
          </p:nvSpPr>
          <p:spPr>
            <a:xfrm>
              <a:off x="2604154" y="288983"/>
              <a:ext cx="224673" cy="224674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639" name="Group 639"/>
            <p:cNvGrpSpPr/>
            <p:nvPr/>
          </p:nvGrpSpPr>
          <p:grpSpPr>
            <a:xfrm>
              <a:off x="2941163" y="18356"/>
              <a:ext cx="1021238" cy="765928"/>
              <a:chOff x="0" y="0"/>
              <a:chExt cx="1021237" cy="765927"/>
            </a:xfrm>
          </p:grpSpPr>
          <p:sp>
            <p:nvSpPr>
              <p:cNvPr id="637" name="Shape 637"/>
              <p:cNvSpPr/>
              <p:nvPr/>
            </p:nvSpPr>
            <p:spPr>
              <a:xfrm>
                <a:off x="0" y="0"/>
                <a:ext cx="1021238" cy="765928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1206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38" name="Shape 638"/>
              <p:cNvSpPr/>
              <p:nvPr/>
            </p:nvSpPr>
            <p:spPr>
              <a:xfrm>
                <a:off x="16807" y="159443"/>
                <a:ext cx="987623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sz="1206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Get Ready!!!!!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 p14:dur="1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image24.jpeg" descr="EDSpptGFX_042214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43" name="Shape 643"/>
          <p:cNvSpPr/>
          <p:nvPr/>
        </p:nvSpPr>
        <p:spPr>
          <a:xfrm>
            <a:off x="914400" y="180452"/>
            <a:ext cx="5867400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600">
                <a:solidFill>
                  <a:srgbClr val="D99694"/>
                </a:solidFill>
              </a:defRPr>
            </a:lvl1pPr>
          </a:lstStyle>
          <a:p>
            <a:pPr/>
            <a:r>
              <a:t>Top 5 things to learn before you go off to college:</a:t>
            </a:r>
          </a:p>
        </p:txBody>
      </p:sp>
      <p:grpSp>
        <p:nvGrpSpPr>
          <p:cNvPr id="664" name="Group 664"/>
          <p:cNvGrpSpPr/>
          <p:nvPr/>
        </p:nvGrpSpPr>
        <p:grpSpPr>
          <a:xfrm>
            <a:off x="909277" y="1371600"/>
            <a:ext cx="4810845" cy="4648200"/>
            <a:chOff x="0" y="0"/>
            <a:chExt cx="4810844" cy="4648199"/>
          </a:xfrm>
        </p:grpSpPr>
        <p:grpSp>
          <p:nvGrpSpPr>
            <p:cNvPr id="646" name="Group 646"/>
            <p:cNvGrpSpPr/>
            <p:nvPr/>
          </p:nvGrpSpPr>
          <p:grpSpPr>
            <a:xfrm>
              <a:off x="1661558" y="0"/>
              <a:ext cx="1487728" cy="1487728"/>
              <a:chOff x="0" y="0"/>
              <a:chExt cx="1487727" cy="1487727"/>
            </a:xfrm>
          </p:grpSpPr>
          <p:sp>
            <p:nvSpPr>
              <p:cNvPr id="644" name="Shape 644"/>
              <p:cNvSpPr/>
              <p:nvPr/>
            </p:nvSpPr>
            <p:spPr>
              <a:xfrm>
                <a:off x="0" y="0"/>
                <a:ext cx="1487728" cy="1487728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45" name="Shape 645"/>
              <p:cNvSpPr/>
              <p:nvPr/>
            </p:nvSpPr>
            <p:spPr>
              <a:xfrm>
                <a:off x="217872" y="552093"/>
                <a:ext cx="1051984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Laundry</a:t>
                </a:r>
              </a:p>
            </p:txBody>
          </p:sp>
        </p:grpSp>
        <p:sp>
          <p:nvSpPr>
            <p:cNvPr id="647" name="Shape 647"/>
            <p:cNvSpPr/>
            <p:nvPr/>
          </p:nvSpPr>
          <p:spPr>
            <a:xfrm rot="2160000">
              <a:off x="3080532" y="1137307"/>
              <a:ext cx="311339" cy="420308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650" name="Group 650"/>
            <p:cNvGrpSpPr/>
            <p:nvPr/>
          </p:nvGrpSpPr>
          <p:grpSpPr>
            <a:xfrm>
              <a:off x="3323116" y="1207192"/>
              <a:ext cx="1487729" cy="1487729"/>
              <a:chOff x="0" y="0"/>
              <a:chExt cx="1487727" cy="1487727"/>
            </a:xfrm>
          </p:grpSpPr>
          <p:sp>
            <p:nvSpPr>
              <p:cNvPr id="648" name="Shape 648"/>
              <p:cNvSpPr/>
              <p:nvPr/>
            </p:nvSpPr>
            <p:spPr>
              <a:xfrm>
                <a:off x="0" y="0"/>
                <a:ext cx="1487728" cy="1487728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49" name="Shape 649"/>
              <p:cNvSpPr/>
              <p:nvPr/>
            </p:nvSpPr>
            <p:spPr>
              <a:xfrm>
                <a:off x="217872" y="113944"/>
                <a:ext cx="1051984" cy="1259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Balance a checkbook</a:t>
                </a:r>
              </a:p>
            </p:txBody>
          </p:sp>
        </p:grpSp>
        <p:sp>
          <p:nvSpPr>
            <p:cNvPr id="651" name="Shape 651"/>
            <p:cNvSpPr/>
            <p:nvPr/>
          </p:nvSpPr>
          <p:spPr>
            <a:xfrm rot="6480000">
              <a:off x="3593981" y="2717542"/>
              <a:ext cx="311340" cy="420308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654" name="Group 654"/>
            <p:cNvGrpSpPr/>
            <p:nvPr/>
          </p:nvGrpSpPr>
          <p:grpSpPr>
            <a:xfrm>
              <a:off x="2688457" y="3160471"/>
              <a:ext cx="1487729" cy="1487729"/>
              <a:chOff x="0" y="0"/>
              <a:chExt cx="1487727" cy="1487727"/>
            </a:xfrm>
          </p:grpSpPr>
          <p:sp>
            <p:nvSpPr>
              <p:cNvPr id="652" name="Shape 652"/>
              <p:cNvSpPr/>
              <p:nvPr/>
            </p:nvSpPr>
            <p:spPr>
              <a:xfrm>
                <a:off x="0" y="0"/>
                <a:ext cx="1487728" cy="1487728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53" name="Shape 653"/>
              <p:cNvSpPr/>
              <p:nvPr/>
            </p:nvSpPr>
            <p:spPr>
              <a:xfrm>
                <a:off x="217872" y="259993"/>
                <a:ext cx="1051984" cy="967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Cook basic meals</a:t>
                </a:r>
              </a:p>
            </p:txBody>
          </p:sp>
        </p:grpSp>
        <p:sp>
          <p:nvSpPr>
            <p:cNvPr id="655" name="Shape 655"/>
            <p:cNvSpPr/>
            <p:nvPr/>
          </p:nvSpPr>
          <p:spPr>
            <a:xfrm rot="10800000">
              <a:off x="2249753" y="3694182"/>
              <a:ext cx="311339" cy="420308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658" name="Group 658"/>
            <p:cNvGrpSpPr/>
            <p:nvPr/>
          </p:nvGrpSpPr>
          <p:grpSpPr>
            <a:xfrm>
              <a:off x="634658" y="3160471"/>
              <a:ext cx="1487729" cy="1487729"/>
              <a:chOff x="0" y="0"/>
              <a:chExt cx="1487727" cy="1487727"/>
            </a:xfrm>
          </p:grpSpPr>
          <p:sp>
            <p:nvSpPr>
              <p:cNvPr id="656" name="Shape 656"/>
              <p:cNvSpPr/>
              <p:nvPr/>
            </p:nvSpPr>
            <p:spPr>
              <a:xfrm>
                <a:off x="0" y="0"/>
                <a:ext cx="1487728" cy="1487728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1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57" name="Shape 657"/>
              <p:cNvSpPr/>
              <p:nvPr/>
            </p:nvSpPr>
            <p:spPr>
              <a:xfrm>
                <a:off x="217872" y="310794"/>
                <a:ext cx="1051984" cy="866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 defTabSz="914400">
                  <a:defRPr sz="2000">
                    <a:solidFill>
                      <a:srgbClr val="FFFFFF"/>
                    </a:solidFill>
                  </a:defRPr>
                </a:pPr>
                <a:r>
                  <a:t>Time </a:t>
                </a:r>
                <a:r>
                  <a:rPr sz="1600"/>
                  <a:t>management</a:t>
                </a:r>
              </a:p>
            </p:txBody>
          </p:sp>
        </p:grpSp>
        <p:sp>
          <p:nvSpPr>
            <p:cNvPr id="659" name="Shape 659"/>
            <p:cNvSpPr/>
            <p:nvPr/>
          </p:nvSpPr>
          <p:spPr>
            <a:xfrm rot="15120000">
              <a:off x="905524" y="2717542"/>
              <a:ext cx="311340" cy="420308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662" name="Group 662"/>
            <p:cNvGrpSpPr/>
            <p:nvPr/>
          </p:nvGrpSpPr>
          <p:grpSpPr>
            <a:xfrm>
              <a:off x="0" y="1207192"/>
              <a:ext cx="1487728" cy="1487729"/>
              <a:chOff x="0" y="0"/>
              <a:chExt cx="1487727" cy="1487727"/>
            </a:xfrm>
          </p:grpSpPr>
          <p:sp>
            <p:nvSpPr>
              <p:cNvPr id="660" name="Shape 660"/>
              <p:cNvSpPr/>
              <p:nvPr/>
            </p:nvSpPr>
            <p:spPr>
              <a:xfrm>
                <a:off x="0" y="0"/>
                <a:ext cx="1487728" cy="1487728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61" name="Shape 661"/>
              <p:cNvSpPr/>
              <p:nvPr/>
            </p:nvSpPr>
            <p:spPr>
              <a:xfrm>
                <a:off x="217872" y="259993"/>
                <a:ext cx="1051984" cy="967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Live on a fixed budget</a:t>
                </a:r>
              </a:p>
            </p:txBody>
          </p:sp>
        </p:grpSp>
        <p:sp>
          <p:nvSpPr>
            <p:cNvPr id="663" name="Shape 663"/>
            <p:cNvSpPr/>
            <p:nvPr/>
          </p:nvSpPr>
          <p:spPr>
            <a:xfrm rot="19440000">
              <a:off x="1418974" y="1137306"/>
              <a:ext cx="311339" cy="420308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image21.jpeg" descr="EDSpptGFX_042214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Shape 667"/>
          <p:cNvSpPr/>
          <p:nvPr/>
        </p:nvSpPr>
        <p:spPr>
          <a:xfrm>
            <a:off x="4953000" y="381000"/>
            <a:ext cx="3733800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600">
                <a:solidFill>
                  <a:srgbClr val="D99694"/>
                </a:solidFill>
              </a:defRPr>
            </a:lvl1pPr>
          </a:lstStyle>
          <a:p>
            <a:pPr/>
            <a:r>
              <a:t>Let’s Review</a:t>
            </a:r>
          </a:p>
        </p:txBody>
      </p:sp>
      <p:sp>
        <p:nvSpPr>
          <p:cNvPr id="668" name="Shape 668"/>
          <p:cNvSpPr/>
          <p:nvPr/>
        </p:nvSpPr>
        <p:spPr>
          <a:xfrm>
            <a:off x="4419600" y="1027331"/>
            <a:ext cx="4572000" cy="708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b="1" sz="2800">
                <a:solidFill>
                  <a:srgbClr val="558ED5"/>
                </a:solidFill>
              </a:defRPr>
            </a:lvl1pPr>
          </a:lstStyle>
          <a:p>
            <a:pPr/>
            <a:r>
              <a:t>After you enroll:</a:t>
            </a:r>
          </a:p>
        </p:txBody>
      </p:sp>
      <p:grpSp>
        <p:nvGrpSpPr>
          <p:cNvPr id="684" name="Group 684"/>
          <p:cNvGrpSpPr/>
          <p:nvPr/>
        </p:nvGrpSpPr>
        <p:grpSpPr>
          <a:xfrm>
            <a:off x="4699635" y="1752599"/>
            <a:ext cx="4240530" cy="4038602"/>
            <a:chOff x="0" y="0"/>
            <a:chExt cx="4240529" cy="4038600"/>
          </a:xfrm>
        </p:grpSpPr>
        <p:grpSp>
          <p:nvGrpSpPr>
            <p:cNvPr id="671" name="Group 671"/>
            <p:cNvGrpSpPr/>
            <p:nvPr/>
          </p:nvGrpSpPr>
          <p:grpSpPr>
            <a:xfrm>
              <a:off x="0" y="0"/>
              <a:ext cx="2019300" cy="1211581"/>
              <a:chOff x="0" y="0"/>
              <a:chExt cx="2019299" cy="1211580"/>
            </a:xfrm>
          </p:grpSpPr>
          <p:sp>
            <p:nvSpPr>
              <p:cNvPr id="669" name="Shape 669"/>
              <p:cNvSpPr/>
              <p:nvPr/>
            </p:nvSpPr>
            <p:spPr>
              <a:xfrm>
                <a:off x="0" y="0"/>
                <a:ext cx="2019300" cy="1211581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1908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70" name="Shape 670"/>
              <p:cNvSpPr/>
              <p:nvPr/>
            </p:nvSpPr>
            <p:spPr>
              <a:xfrm>
                <a:off x="35505" y="420370"/>
                <a:ext cx="1948289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sz="1908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Career Services</a:t>
                </a:r>
              </a:p>
            </p:txBody>
          </p:sp>
        </p:grpSp>
        <p:grpSp>
          <p:nvGrpSpPr>
            <p:cNvPr id="674" name="Group 674"/>
            <p:cNvGrpSpPr/>
            <p:nvPr/>
          </p:nvGrpSpPr>
          <p:grpSpPr>
            <a:xfrm>
              <a:off x="2221229" y="0"/>
              <a:ext cx="2019301" cy="1211581"/>
              <a:chOff x="0" y="0"/>
              <a:chExt cx="2019299" cy="1211580"/>
            </a:xfrm>
          </p:grpSpPr>
          <p:sp>
            <p:nvSpPr>
              <p:cNvPr id="672" name="Shape 672"/>
              <p:cNvSpPr/>
              <p:nvPr/>
            </p:nvSpPr>
            <p:spPr>
              <a:xfrm>
                <a:off x="0" y="0"/>
                <a:ext cx="2019300" cy="1211581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1908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73" name="Shape 673"/>
              <p:cNvSpPr/>
              <p:nvPr/>
            </p:nvSpPr>
            <p:spPr>
              <a:xfrm>
                <a:off x="35505" y="420370"/>
                <a:ext cx="1948289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sz="1908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Internships</a:t>
                </a:r>
              </a:p>
            </p:txBody>
          </p:sp>
        </p:grpSp>
        <p:grpSp>
          <p:nvGrpSpPr>
            <p:cNvPr id="677" name="Group 677"/>
            <p:cNvGrpSpPr/>
            <p:nvPr/>
          </p:nvGrpSpPr>
          <p:grpSpPr>
            <a:xfrm>
              <a:off x="2221229" y="1413510"/>
              <a:ext cx="2019301" cy="1211581"/>
              <a:chOff x="0" y="0"/>
              <a:chExt cx="2019299" cy="1211580"/>
            </a:xfrm>
          </p:grpSpPr>
          <p:sp>
            <p:nvSpPr>
              <p:cNvPr id="675" name="Shape 675"/>
              <p:cNvSpPr/>
              <p:nvPr/>
            </p:nvSpPr>
            <p:spPr>
              <a:xfrm>
                <a:off x="0" y="0"/>
                <a:ext cx="2019300" cy="1211581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1908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76" name="Shape 676"/>
              <p:cNvSpPr/>
              <p:nvPr/>
            </p:nvSpPr>
            <p:spPr>
              <a:xfrm>
                <a:off x="35505" y="280670"/>
                <a:ext cx="1948289" cy="650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sz="1908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Practical Experiences</a:t>
                </a:r>
              </a:p>
            </p:txBody>
          </p:sp>
        </p:grpSp>
        <p:grpSp>
          <p:nvGrpSpPr>
            <p:cNvPr id="680" name="Group 680"/>
            <p:cNvGrpSpPr/>
            <p:nvPr/>
          </p:nvGrpSpPr>
          <p:grpSpPr>
            <a:xfrm>
              <a:off x="0" y="1413510"/>
              <a:ext cx="2019300" cy="1211581"/>
              <a:chOff x="0" y="0"/>
              <a:chExt cx="2019299" cy="1211580"/>
            </a:xfrm>
          </p:grpSpPr>
          <p:sp>
            <p:nvSpPr>
              <p:cNvPr id="678" name="Shape 678"/>
              <p:cNvSpPr/>
              <p:nvPr/>
            </p:nvSpPr>
            <p:spPr>
              <a:xfrm>
                <a:off x="0" y="0"/>
                <a:ext cx="2019300" cy="1211581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1908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79" name="Shape 679"/>
              <p:cNvSpPr/>
              <p:nvPr/>
            </p:nvSpPr>
            <p:spPr>
              <a:xfrm>
                <a:off x="35505" y="420370"/>
                <a:ext cx="1948289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sz="1908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Get Involved</a:t>
                </a:r>
              </a:p>
            </p:txBody>
          </p:sp>
        </p:grpSp>
        <p:grpSp>
          <p:nvGrpSpPr>
            <p:cNvPr id="683" name="Group 683"/>
            <p:cNvGrpSpPr/>
            <p:nvPr/>
          </p:nvGrpSpPr>
          <p:grpSpPr>
            <a:xfrm>
              <a:off x="0" y="2827020"/>
              <a:ext cx="2019300" cy="1211581"/>
              <a:chOff x="0" y="0"/>
              <a:chExt cx="2019299" cy="1211580"/>
            </a:xfrm>
          </p:grpSpPr>
          <p:sp>
            <p:nvSpPr>
              <p:cNvPr id="681" name="Shape 681"/>
              <p:cNvSpPr/>
              <p:nvPr/>
            </p:nvSpPr>
            <p:spPr>
              <a:xfrm>
                <a:off x="0" y="0"/>
                <a:ext cx="2019300" cy="1211581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1908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82" name="Shape 682"/>
              <p:cNvSpPr/>
              <p:nvPr/>
            </p:nvSpPr>
            <p:spPr>
              <a:xfrm>
                <a:off x="35505" y="420370"/>
                <a:ext cx="1948289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sz="1908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Ask For Help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 p14:dur="1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image35.jpeg" descr="EDSpptGFX_042214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87" name="Shape 687"/>
          <p:cNvSpPr/>
          <p:nvPr/>
        </p:nvSpPr>
        <p:spPr>
          <a:xfrm>
            <a:off x="2057400" y="914399"/>
            <a:ext cx="4800600" cy="171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www.ecampustours.com</a:t>
            </a:r>
          </a:p>
          <a:p>
            <a:pPr algn="ctr">
              <a:defRPr sz="28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www.planningyourdreams.org</a:t>
            </a:r>
          </a:p>
          <a:p>
            <a:pPr algn="ctr">
              <a:defRPr sz="28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www.edsouth.org/SOS</a:t>
            </a:r>
          </a:p>
        </p:txBody>
      </p:sp>
      <p:pic>
        <p:nvPicPr>
          <p:cNvPr id="688" name="image36.jpg" descr="https://encrypted-tbn0.gstatic.com/images?q=tbn:ANd9GcR1wJSYiQrwiK5T6V44a4ep7cPtUBkVAGA1hITGX3lM3dRTdNT6">
            <a:hlinkClick r:id="rId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27454" y="2299394"/>
            <a:ext cx="873127" cy="873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89" name="image37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572000" y="2362200"/>
            <a:ext cx="1162050" cy="866039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Shape 690"/>
          <p:cNvSpPr/>
          <p:nvPr/>
        </p:nvSpPr>
        <p:spPr>
          <a:xfrm>
            <a:off x="2800580" y="2570602"/>
            <a:ext cx="99060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Like Us</a:t>
            </a:r>
          </a:p>
        </p:txBody>
      </p:sp>
      <p:sp>
        <p:nvSpPr>
          <p:cNvPr id="691" name="Shape 691"/>
          <p:cNvSpPr/>
          <p:nvPr/>
        </p:nvSpPr>
        <p:spPr>
          <a:xfrm>
            <a:off x="5638800" y="2590799"/>
            <a:ext cx="11430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Follow  Us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8.jpeg" descr="EDSpptGFX_042214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 rot="420000">
            <a:off x="1291398" y="1449752"/>
            <a:ext cx="4648201" cy="451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defRPr b="1" sz="2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lnSpc>
                <a:spcPct val="80000"/>
              </a:lnSpc>
              <a:defRPr b="1" sz="2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lnSpc>
                <a:spcPct val="80000"/>
              </a:lnSpc>
              <a:defRPr b="1" sz="2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Take a look at:</a:t>
            </a:r>
          </a:p>
          <a:p>
            <a:pPr marL="285750" indent="-285750">
              <a:lnSpc>
                <a:spcPct val="80000"/>
              </a:lnSpc>
              <a:buSzPct val="100000"/>
              <a:buFont typeface="Wingdings"/>
              <a:buChar char="❖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Your interests</a:t>
            </a:r>
          </a:p>
          <a:p>
            <a:pPr marL="285750" indent="-285750">
              <a:lnSpc>
                <a:spcPct val="80000"/>
              </a:lnSpc>
              <a:buSzPct val="100000"/>
              <a:buFont typeface="Wingdings"/>
              <a:buChar char="❖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Your skills</a:t>
            </a:r>
          </a:p>
          <a:p>
            <a:pPr marL="285750" indent="-285750">
              <a:lnSpc>
                <a:spcPct val="80000"/>
              </a:lnSpc>
              <a:buSzPct val="100000"/>
              <a:buFont typeface="Wingdings"/>
              <a:buChar char="❖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Your career goals</a:t>
            </a:r>
            <a:endParaRPr b="1"/>
          </a:p>
          <a:p>
            <a:pPr>
              <a:lnSpc>
                <a:spcPct val="80000"/>
              </a:lnSpc>
              <a:defRPr sz="20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lnSpc>
                <a:spcPct val="80000"/>
              </a:lnSpc>
              <a:defRPr b="1" sz="2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Focus on information that</a:t>
            </a:r>
          </a:p>
          <a:p>
            <a:pPr marL="285750" indent="-285750">
              <a:lnSpc>
                <a:spcPct val="80000"/>
              </a:lnSpc>
              <a:buSzPct val="100000"/>
              <a:buFont typeface="Wingdings"/>
              <a:buChar char="❖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Pertains to your personality</a:t>
            </a:r>
          </a:p>
          <a:p>
            <a:pPr marL="285750" indent="-285750">
              <a:lnSpc>
                <a:spcPct val="80000"/>
              </a:lnSpc>
              <a:buSzPct val="100000"/>
              <a:buFont typeface="Wingdings"/>
              <a:buChar char="❖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Represents the lifestyle you want</a:t>
            </a:r>
          </a:p>
          <a:p>
            <a:pPr marL="285750" indent="-285750">
              <a:lnSpc>
                <a:spcPct val="80000"/>
              </a:lnSpc>
              <a:buSzPct val="100000"/>
              <a:buFont typeface="Wingdings"/>
              <a:buChar char="❖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Reflects the goals you have set for yourself</a:t>
            </a:r>
          </a:p>
          <a:p>
            <a:pPr>
              <a:lnSpc>
                <a:spcPct val="80000"/>
              </a:lnSpc>
              <a:defRPr b="1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lnSpc>
                <a:spcPct val="80000"/>
              </a:lnSpc>
              <a:defRPr b="1" sz="2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Assure yourself</a:t>
            </a:r>
          </a:p>
          <a:p>
            <a:pPr marL="285750" indent="-285750">
              <a:lnSpc>
                <a:spcPct val="80000"/>
              </a:lnSpc>
              <a:buSzPct val="100000"/>
              <a:buFont typeface="Wingdings"/>
              <a:buChar char="❖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Volunteer in a related field</a:t>
            </a:r>
          </a:p>
          <a:p>
            <a:pPr marL="285750" indent="-285750">
              <a:lnSpc>
                <a:spcPct val="80000"/>
              </a:lnSpc>
              <a:buSzPct val="100000"/>
              <a:buFont typeface="Wingdings"/>
              <a:buChar char="❖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Work part time</a:t>
            </a:r>
          </a:p>
          <a:p>
            <a:pPr marL="285750" indent="-285750">
              <a:lnSpc>
                <a:spcPct val="80000"/>
              </a:lnSpc>
              <a:buSzPct val="100000"/>
              <a:buFont typeface="Wingdings"/>
              <a:buChar char="❖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Job Shadow for a day or two</a:t>
            </a:r>
          </a:p>
          <a:p>
            <a:pPr marL="285750" indent="-285750">
              <a:lnSpc>
                <a:spcPct val="80000"/>
              </a:lnSpc>
              <a:buSzPct val="100000"/>
              <a:buFont typeface="Wingdings"/>
              <a:buChar char="❖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Do an internship once you’re in school</a:t>
            </a:r>
          </a:p>
        </p:txBody>
      </p:sp>
      <p:sp>
        <p:nvSpPr>
          <p:cNvPr id="134" name="Shape 134"/>
          <p:cNvSpPr/>
          <p:nvPr/>
        </p:nvSpPr>
        <p:spPr>
          <a:xfrm rot="480000">
            <a:off x="585552" y="916258"/>
            <a:ext cx="5303251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>
                <a:solidFill>
                  <a:srgbClr val="D99694"/>
                </a:solidFill>
              </a:defRPr>
            </a:pPr>
            <a:r>
              <a:t>Choosing a Career</a:t>
            </a:r>
            <a:br/>
            <a:r>
              <a:rPr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Learn More about Yourself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3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9.jpeg" descr="EDSpptGFX_042214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274"/>
            <a:ext cx="9144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152400" y="441573"/>
            <a:ext cx="4648200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400">
                <a:solidFill>
                  <a:srgbClr val="D99694"/>
                </a:solidFill>
              </a:defRPr>
            </a:pPr>
            <a:r>
              <a:t>Choosing a Career</a:t>
            </a:r>
            <a:br/>
            <a:r>
              <a:rPr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Learn More about Yourself</a:t>
            </a:r>
          </a:p>
        </p:txBody>
      </p:sp>
      <p:sp>
        <p:nvSpPr>
          <p:cNvPr id="138" name="Shape 138"/>
          <p:cNvSpPr/>
          <p:nvPr/>
        </p:nvSpPr>
        <p:spPr>
          <a:xfrm>
            <a:off x="4419600" y="980182"/>
            <a:ext cx="4343400" cy="101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b="1" sz="3200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Begin your career portfolio</a:t>
            </a:r>
          </a:p>
        </p:txBody>
      </p:sp>
      <p:grpSp>
        <p:nvGrpSpPr>
          <p:cNvPr id="141" name="Group 141"/>
          <p:cNvGrpSpPr/>
          <p:nvPr/>
        </p:nvGrpSpPr>
        <p:grpSpPr>
          <a:xfrm>
            <a:off x="887923" y="1887098"/>
            <a:ext cx="3417377" cy="3675503"/>
            <a:chOff x="0" y="0"/>
            <a:chExt cx="3417375" cy="3675502"/>
          </a:xfrm>
        </p:grpSpPr>
        <p:sp>
          <p:nvSpPr>
            <p:cNvPr id="139" name="Shape 139"/>
            <p:cNvSpPr/>
            <p:nvPr/>
          </p:nvSpPr>
          <p:spPr>
            <a:xfrm>
              <a:off x="0" y="0"/>
              <a:ext cx="3417376" cy="3675503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40" name="image10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417376" cy="3675503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142" name="Shape 142"/>
          <p:cNvSpPr/>
          <p:nvPr/>
        </p:nvSpPr>
        <p:spPr>
          <a:xfrm>
            <a:off x="4648200" y="2285999"/>
            <a:ext cx="4191000" cy="349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defRPr sz="2400"/>
            </a:pPr>
          </a:p>
          <a:p>
            <a:pPr marL="342900" indent="-342900">
              <a:lnSpc>
                <a:spcPct val="80000"/>
              </a:lnSpc>
              <a:buSzPct val="100000"/>
              <a:buFont typeface="Courier New"/>
              <a:buChar char="o"/>
              <a:defRPr sz="2400"/>
            </a:pPr>
          </a:p>
          <a:p>
            <a:pPr marL="342900" indent="-342900">
              <a:lnSpc>
                <a:spcPct val="80000"/>
              </a:lnSpc>
              <a:buSzPct val="100000"/>
              <a:buFont typeface="Courier New"/>
              <a:buChar char="o"/>
              <a:defRPr sz="2400"/>
            </a:pPr>
          </a:p>
          <a:p>
            <a:pPr marL="342900" indent="-342900">
              <a:lnSpc>
                <a:spcPct val="80000"/>
              </a:lnSpc>
              <a:buSzPct val="100000"/>
              <a:buFont typeface="Courier New"/>
              <a:buChar char="o"/>
              <a:defRPr sz="2400"/>
            </a:pPr>
          </a:p>
          <a:p>
            <a:pPr marL="342900" indent="-342900">
              <a:lnSpc>
                <a:spcPct val="80000"/>
              </a:lnSpc>
              <a:buSzPct val="100000"/>
              <a:buFont typeface="Courier New"/>
              <a:buChar char="o"/>
              <a:defRPr sz="2400"/>
            </a:pPr>
          </a:p>
          <a:p>
            <a:pPr marL="342900" indent="-342900">
              <a:lnSpc>
                <a:spcPct val="80000"/>
              </a:lnSpc>
              <a:buSzPct val="100000"/>
              <a:buFont typeface="Courier New"/>
              <a:buChar char="o"/>
              <a:defRPr sz="2400"/>
            </a:pPr>
          </a:p>
          <a:p>
            <a:pPr>
              <a:lnSpc>
                <a:spcPct val="80000"/>
              </a:lnSpc>
              <a:defRPr sz="2000">
                <a:solidFill>
                  <a:srgbClr val="FF00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>
              <a:lnSpc>
                <a:spcPct val="80000"/>
              </a:lnSpc>
              <a:defRPr sz="2000">
                <a:solidFill>
                  <a:srgbClr val="FF00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>
              <a:lnSpc>
                <a:spcPct val="80000"/>
              </a:lnSpc>
              <a:defRPr sz="2000">
                <a:solidFill>
                  <a:srgbClr val="FF00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>
              <a:lnSpc>
                <a:spcPct val="80000"/>
              </a:lnSpc>
              <a:defRPr sz="2000">
                <a:solidFill>
                  <a:srgbClr val="FF00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>
              <a:lnSpc>
                <a:spcPct val="80000"/>
              </a:lnSpc>
              <a:defRPr sz="2000">
                <a:solidFill>
                  <a:srgbClr val="FF00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://www.planningyourdreams.org</a:t>
            </a:r>
          </a:p>
        </p:txBody>
      </p:sp>
      <p:grpSp>
        <p:nvGrpSpPr>
          <p:cNvPr id="148" name="Group 148"/>
          <p:cNvGrpSpPr/>
          <p:nvPr/>
        </p:nvGrpSpPr>
        <p:grpSpPr>
          <a:xfrm>
            <a:off x="4666947" y="3020595"/>
            <a:ext cx="4382106" cy="1564641"/>
            <a:chOff x="0" y="0"/>
            <a:chExt cx="4382105" cy="1564639"/>
          </a:xfrm>
        </p:grpSpPr>
        <p:sp>
          <p:nvSpPr>
            <p:cNvPr id="143" name="Shape 143"/>
            <p:cNvSpPr/>
            <p:nvPr/>
          </p:nvSpPr>
          <p:spPr>
            <a:xfrm>
              <a:off x="0" y="0"/>
              <a:ext cx="1101578" cy="1323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914400">
                <a:defRPr b="1"/>
              </a:pPr>
              <a:r>
                <a:t>TCCPS</a:t>
              </a:r>
            </a:p>
            <a:p>
              <a:pPr marL="170860" indent="-170860" defTabSz="914400">
                <a:buSzPct val="100000"/>
                <a:buChar char="•"/>
                <a:defRPr b="1" sz="1600">
                  <a:solidFill>
                    <a:srgbClr val="D99694"/>
                  </a:solidFill>
                </a:defRPr>
              </a:pPr>
              <a:r>
                <a:t>Career Interest Assessment</a:t>
              </a:r>
            </a:p>
          </p:txBody>
        </p:sp>
        <p:sp>
          <p:nvSpPr>
            <p:cNvPr id="144" name="Shape 144"/>
            <p:cNvSpPr/>
            <p:nvPr/>
          </p:nvSpPr>
          <p:spPr>
            <a:xfrm>
              <a:off x="1245622" y="283106"/>
              <a:ext cx="250597" cy="250597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640263" y="0"/>
              <a:ext cx="1101579" cy="1564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914400">
                <a:defRPr b="1"/>
              </a:pPr>
              <a:r>
                <a:t>TCCPS</a:t>
              </a:r>
            </a:p>
            <a:p>
              <a:pPr marL="170860" indent="-170860" defTabSz="914400">
                <a:buSzPct val="100000"/>
                <a:buChar char="•"/>
                <a:defRPr b="1" sz="1600">
                  <a:solidFill>
                    <a:srgbClr val="D99694"/>
                  </a:solidFill>
                </a:defRPr>
              </a:pPr>
              <a:r>
                <a:t>Skills Confidence Assessment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2885886" y="283106"/>
              <a:ext cx="250597" cy="250597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3280527" y="0"/>
              <a:ext cx="1101579" cy="1323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914400">
                <a:defRPr b="1"/>
              </a:pPr>
              <a:r>
                <a:t>TCCPS</a:t>
              </a:r>
            </a:p>
            <a:p>
              <a:pPr marL="170860" indent="-170860" defTabSz="914400">
                <a:buSzPct val="100000"/>
                <a:buChar char="•"/>
                <a:defRPr b="1" sz="1600">
                  <a:solidFill>
                    <a:srgbClr val="D99694"/>
                  </a:solidFill>
                </a:defRPr>
              </a:pPr>
              <a:r>
                <a:t>Work Values Inventory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9.jpeg" descr="EDSpptGFX_042214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152400" y="321700"/>
            <a:ext cx="6705600" cy="199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>
                <a:solidFill>
                  <a:srgbClr val="D99694"/>
                </a:solidFill>
              </a:defRPr>
            </a:pPr>
            <a:r>
              <a:t>Going to School after High School</a:t>
            </a:r>
            <a:br/>
            <a:r>
              <a: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best school is the one that fits you!</a:t>
            </a:r>
            <a:br>
              <a: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</a:p>
        </p:txBody>
      </p:sp>
      <p:grpSp>
        <p:nvGrpSpPr>
          <p:cNvPr id="158" name="Group 158"/>
          <p:cNvGrpSpPr/>
          <p:nvPr/>
        </p:nvGrpSpPr>
        <p:grpSpPr>
          <a:xfrm>
            <a:off x="685800" y="1703024"/>
            <a:ext cx="3581400" cy="3725034"/>
            <a:chOff x="0" y="0"/>
            <a:chExt cx="3581400" cy="3725033"/>
          </a:xfrm>
        </p:grpSpPr>
        <p:grpSp>
          <p:nvGrpSpPr>
            <p:cNvPr id="154" name="Group 154"/>
            <p:cNvGrpSpPr/>
            <p:nvPr/>
          </p:nvGrpSpPr>
          <p:grpSpPr>
            <a:xfrm>
              <a:off x="0" y="0"/>
              <a:ext cx="3581400" cy="1754606"/>
              <a:chOff x="0" y="0"/>
              <a:chExt cx="3581400" cy="1754605"/>
            </a:xfrm>
          </p:grpSpPr>
          <p:sp>
            <p:nvSpPr>
              <p:cNvPr id="152" name="Shape 152"/>
              <p:cNvSpPr/>
              <p:nvPr/>
            </p:nvSpPr>
            <p:spPr>
              <a:xfrm>
                <a:off x="0" y="0"/>
                <a:ext cx="3581400" cy="1754606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2763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3" name="Shape 153"/>
              <p:cNvSpPr/>
              <p:nvPr/>
            </p:nvSpPr>
            <p:spPr>
              <a:xfrm>
                <a:off x="38503" y="38503"/>
                <a:ext cx="3504394" cy="1666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defTabSz="914400">
                  <a:defRPr b="1" sz="2400">
                    <a:solidFill>
                      <a:srgbClr val="D99694"/>
                    </a:solidFill>
                  </a:defRPr>
                </a:pPr>
                <a:r>
                  <a:t>Public vs. Private</a:t>
                </a:r>
              </a:p>
              <a:p>
                <a:pPr marL="350921" indent="-350921" defTabSz="914400">
                  <a:buSzPct val="100000"/>
                  <a:buChar char="•"/>
                  <a:defRPr sz="2763">
                    <a:solidFill>
                      <a:srgbClr val="FFFFFF"/>
                    </a:solidFill>
                  </a:defRPr>
                </a:pPr>
                <a:r>
                  <a:t>2 year</a:t>
                </a:r>
              </a:p>
              <a:p>
                <a:pPr marL="350921" indent="-350921" defTabSz="914400">
                  <a:buSzPct val="100000"/>
                  <a:buChar char="•"/>
                  <a:defRPr sz="2763">
                    <a:solidFill>
                      <a:srgbClr val="FFFFFF"/>
                    </a:solidFill>
                  </a:defRPr>
                </a:pPr>
                <a:r>
                  <a:t>4 year</a:t>
                </a:r>
              </a:p>
              <a:p>
                <a:pPr marL="350921" indent="-350921" defTabSz="914400">
                  <a:buSzPct val="100000"/>
                  <a:buChar char="•"/>
                  <a:defRPr sz="2763">
                    <a:solidFill>
                      <a:srgbClr val="FFFFFF"/>
                    </a:solidFill>
                  </a:defRPr>
                </a:pPr>
                <a:r>
                  <a:t>Technical School</a:t>
                </a:r>
              </a:p>
            </p:txBody>
          </p:sp>
        </p:grpSp>
        <p:grpSp>
          <p:nvGrpSpPr>
            <p:cNvPr id="157" name="Group 157"/>
            <p:cNvGrpSpPr/>
            <p:nvPr/>
          </p:nvGrpSpPr>
          <p:grpSpPr>
            <a:xfrm>
              <a:off x="0" y="1969489"/>
              <a:ext cx="3581400" cy="1755545"/>
              <a:chOff x="0" y="0"/>
              <a:chExt cx="3581400" cy="1755543"/>
            </a:xfrm>
          </p:grpSpPr>
          <p:sp>
            <p:nvSpPr>
              <p:cNvPr id="155" name="Shape 155"/>
              <p:cNvSpPr/>
              <p:nvPr/>
            </p:nvSpPr>
            <p:spPr>
              <a:xfrm>
                <a:off x="0" y="0"/>
                <a:ext cx="3581400" cy="1754606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2763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6" name="Shape 156"/>
              <p:cNvSpPr/>
              <p:nvPr/>
            </p:nvSpPr>
            <p:spPr>
              <a:xfrm>
                <a:off x="38503" y="38503"/>
                <a:ext cx="3504394" cy="171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defTabSz="914400">
                  <a:defRPr b="1" sz="2763">
                    <a:solidFill>
                      <a:srgbClr val="D99694"/>
                    </a:solidFill>
                  </a:defRPr>
                </a:pPr>
                <a:r>
                  <a:t>Location</a:t>
                </a:r>
              </a:p>
              <a:p>
                <a:pPr marL="350921" indent="-350921" defTabSz="914400">
                  <a:buSzPct val="100000"/>
                  <a:buChar char="•"/>
                  <a:defRPr sz="2763">
                    <a:solidFill>
                      <a:srgbClr val="FFFFFF"/>
                    </a:solidFill>
                  </a:defRPr>
                </a:pPr>
                <a:r>
                  <a:t>urban, rural, big town</a:t>
                </a:r>
              </a:p>
              <a:p>
                <a:pPr marL="350921" indent="-350921" defTabSz="914400">
                  <a:buSzPct val="100000"/>
                  <a:buChar char="•"/>
                  <a:defRPr sz="2763">
                    <a:solidFill>
                      <a:srgbClr val="FFFFFF"/>
                    </a:solidFill>
                  </a:defRPr>
                </a:pPr>
                <a:r>
                  <a:t>large vs. small</a:t>
                </a:r>
              </a:p>
            </p:txBody>
          </p:sp>
        </p:grpSp>
      </p:grpSp>
      <p:grpSp>
        <p:nvGrpSpPr>
          <p:cNvPr id="174" name="Group 174"/>
          <p:cNvGrpSpPr/>
          <p:nvPr/>
        </p:nvGrpSpPr>
        <p:grpSpPr>
          <a:xfrm>
            <a:off x="5721593" y="1703024"/>
            <a:ext cx="970380" cy="3405202"/>
            <a:chOff x="0" y="0"/>
            <a:chExt cx="970378" cy="3405201"/>
          </a:xfrm>
        </p:grpSpPr>
        <p:grpSp>
          <p:nvGrpSpPr>
            <p:cNvPr id="161" name="Group 161"/>
            <p:cNvGrpSpPr/>
            <p:nvPr/>
          </p:nvGrpSpPr>
          <p:grpSpPr>
            <a:xfrm>
              <a:off x="0" y="0"/>
              <a:ext cx="970379" cy="1220965"/>
              <a:chOff x="0" y="0"/>
              <a:chExt cx="970378" cy="1220964"/>
            </a:xfrm>
          </p:grpSpPr>
          <p:sp>
            <p:nvSpPr>
              <p:cNvPr id="159" name="Shape 159"/>
              <p:cNvSpPr/>
              <p:nvPr/>
            </p:nvSpPr>
            <p:spPr>
              <a:xfrm>
                <a:off x="0" y="0"/>
                <a:ext cx="970379" cy="543412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12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0" name="Shape 160"/>
              <p:cNvSpPr/>
              <p:nvPr/>
            </p:nvSpPr>
            <p:spPr>
              <a:xfrm>
                <a:off x="11924" y="11924"/>
                <a:ext cx="946530" cy="1209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defTabSz="914400">
                  <a:defRPr b="1" sz="2000">
                    <a:solidFill>
                      <a:srgbClr val="D99694"/>
                    </a:solidFill>
                  </a:defRPr>
                </a:pPr>
                <a:r>
                  <a:t>Size of school </a:t>
                </a:r>
              </a:p>
              <a:p>
                <a:pPr marL="114300" indent="-114300" defTabSz="914400">
                  <a:buSzPct val="100000"/>
                  <a:buChar char="•"/>
                  <a:defRPr sz="1200">
                    <a:solidFill>
                      <a:srgbClr val="FFFFFF"/>
                    </a:solidFill>
                  </a:defRPr>
                </a:pPr>
                <a:r>
                  <a:t>-how many students</a:t>
                </a:r>
              </a:p>
            </p:txBody>
          </p:sp>
        </p:grpSp>
        <p:sp>
          <p:nvSpPr>
            <p:cNvPr id="162" name="Shape 162"/>
            <p:cNvSpPr/>
            <p:nvPr/>
          </p:nvSpPr>
          <p:spPr>
            <a:xfrm rot="5400000">
              <a:off x="378447" y="582226"/>
              <a:ext cx="213484" cy="213485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CFD7E7">
                <a:alpha val="90000"/>
              </a:srgbClr>
            </a:solidFill>
            <a:ln w="25400" cap="flat">
              <a:solidFill>
                <a:srgbClr val="CFD7E7">
                  <a:alpha val="9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65" name="Group 165"/>
            <p:cNvGrpSpPr/>
            <p:nvPr/>
          </p:nvGrpSpPr>
          <p:grpSpPr>
            <a:xfrm>
              <a:off x="0" y="476311"/>
              <a:ext cx="970379" cy="1259841"/>
              <a:chOff x="0" y="0"/>
              <a:chExt cx="970378" cy="1259839"/>
            </a:xfrm>
          </p:grpSpPr>
          <p:sp>
            <p:nvSpPr>
              <p:cNvPr id="163" name="Shape 163"/>
              <p:cNvSpPr/>
              <p:nvPr/>
            </p:nvSpPr>
            <p:spPr>
              <a:xfrm>
                <a:off x="0" y="358214"/>
                <a:ext cx="970379" cy="543412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20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164" name="Shape 164"/>
              <p:cNvSpPr/>
              <p:nvPr/>
            </p:nvSpPr>
            <p:spPr>
              <a:xfrm>
                <a:off x="11924" y="0"/>
                <a:ext cx="946530" cy="12598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20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Cost and financial aid</a:t>
                </a:r>
              </a:p>
            </p:txBody>
          </p:sp>
        </p:grpSp>
        <p:sp>
          <p:nvSpPr>
            <p:cNvPr id="166" name="Shape 166"/>
            <p:cNvSpPr/>
            <p:nvPr/>
          </p:nvSpPr>
          <p:spPr>
            <a:xfrm rot="5400000">
              <a:off x="378447" y="1416752"/>
              <a:ext cx="213484" cy="213484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CFD7E7">
                <a:alpha val="90000"/>
              </a:srgbClr>
            </a:solidFill>
            <a:ln w="25400" cap="flat">
              <a:solidFill>
                <a:srgbClr val="CFD7E7">
                  <a:alpha val="9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69" name="Group 169"/>
            <p:cNvGrpSpPr/>
            <p:nvPr/>
          </p:nvGrpSpPr>
          <p:grpSpPr>
            <a:xfrm>
              <a:off x="0" y="1456886"/>
              <a:ext cx="970379" cy="967741"/>
              <a:chOff x="0" y="0"/>
              <a:chExt cx="970378" cy="967739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0" y="212164"/>
                <a:ext cx="970379" cy="543412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20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11924" y="0"/>
                <a:ext cx="946530" cy="9677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20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Major offered</a:t>
                </a:r>
              </a:p>
            </p:txBody>
          </p:sp>
        </p:grpSp>
        <p:sp>
          <p:nvSpPr>
            <p:cNvPr id="170" name="Shape 170"/>
            <p:cNvSpPr/>
            <p:nvPr/>
          </p:nvSpPr>
          <p:spPr>
            <a:xfrm rot="5400000">
              <a:off x="378447" y="2251277"/>
              <a:ext cx="213484" cy="213484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CFD7E7">
                <a:alpha val="90000"/>
              </a:srgbClr>
            </a:solidFill>
            <a:ln w="25400" cap="flat">
              <a:solidFill>
                <a:srgbClr val="CFD7E7">
                  <a:alpha val="9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73" name="Group 173"/>
            <p:cNvGrpSpPr/>
            <p:nvPr/>
          </p:nvGrpSpPr>
          <p:grpSpPr>
            <a:xfrm>
              <a:off x="0" y="2145361"/>
              <a:ext cx="970379" cy="1259841"/>
              <a:chOff x="0" y="0"/>
              <a:chExt cx="970378" cy="1259839"/>
            </a:xfrm>
          </p:grpSpPr>
          <p:sp>
            <p:nvSpPr>
              <p:cNvPr id="171" name="Shape 171"/>
              <p:cNvSpPr/>
              <p:nvPr/>
            </p:nvSpPr>
            <p:spPr>
              <a:xfrm>
                <a:off x="0" y="358214"/>
                <a:ext cx="970379" cy="543412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sz="20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172" name="Shape 172"/>
              <p:cNvSpPr/>
              <p:nvPr/>
            </p:nvSpPr>
            <p:spPr>
              <a:xfrm>
                <a:off x="11924" y="0"/>
                <a:ext cx="946530" cy="12598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20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Campus activities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3.jpeg" descr="EDSpptGFX_042214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2209800" y="562718"/>
            <a:ext cx="4888523" cy="2244091"/>
          </a:xfrm>
          <a:prstGeom prst="rect">
            <a:avLst/>
          </a:prstGeom>
          <a:solidFill>
            <a:srgbClr val="DCE6F2"/>
          </a:solidFill>
          <a:ln w="57150">
            <a:solidFill>
              <a:srgbClr val="2C7CB7"/>
            </a:solidFill>
            <a:prstDash val="sysDot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400">
                <a:solidFill>
                  <a:srgbClr val="D99694"/>
                </a:solidFill>
              </a:defRPr>
            </a:pPr>
            <a:r>
              <a:t>Going to College</a:t>
            </a:r>
            <a:br/>
            <a:r>
              <a:rPr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can you do now?</a:t>
            </a:r>
          </a:p>
        </p:txBody>
      </p:sp>
      <p:pic>
        <p:nvPicPr>
          <p:cNvPr id="178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844198">
            <a:off x="6507295" y="304800"/>
            <a:ext cx="1615808" cy="16158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0" name="Group 190"/>
          <p:cNvGrpSpPr/>
          <p:nvPr/>
        </p:nvGrpSpPr>
        <p:grpSpPr>
          <a:xfrm>
            <a:off x="1016976" y="2918477"/>
            <a:ext cx="7239002" cy="4262348"/>
            <a:chOff x="0" y="0"/>
            <a:chExt cx="7239000" cy="4262346"/>
          </a:xfrm>
        </p:grpSpPr>
        <p:grpSp>
          <p:nvGrpSpPr>
            <p:cNvPr id="181" name="Group 181"/>
            <p:cNvGrpSpPr/>
            <p:nvPr/>
          </p:nvGrpSpPr>
          <p:grpSpPr>
            <a:xfrm>
              <a:off x="0" y="0"/>
              <a:ext cx="1865722" cy="2484347"/>
              <a:chOff x="0" y="0"/>
              <a:chExt cx="1865721" cy="2484346"/>
            </a:xfrm>
          </p:grpSpPr>
          <p:sp>
            <p:nvSpPr>
              <p:cNvPr id="179" name="Shape 179"/>
              <p:cNvSpPr/>
              <p:nvPr/>
            </p:nvSpPr>
            <p:spPr>
              <a:xfrm>
                <a:off x="0" y="0"/>
                <a:ext cx="1865722" cy="1399292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2203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0" name="Shape 180"/>
              <p:cNvSpPr/>
              <p:nvPr/>
            </p:nvSpPr>
            <p:spPr>
              <a:xfrm>
                <a:off x="30706" y="30706"/>
                <a:ext cx="1804309" cy="2453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defTabSz="914400">
                  <a:defRPr b="1" sz="2400">
                    <a:solidFill>
                      <a:srgbClr val="D99694"/>
                    </a:solidFill>
                  </a:defRPr>
                </a:pPr>
                <a:r>
                  <a:t>Meet with reps</a:t>
                </a:r>
              </a:p>
              <a:p>
                <a:pPr marL="279858" indent="-279858" defTabSz="914400">
                  <a:buSzPct val="100000"/>
                  <a:buChar char="•"/>
                  <a:defRPr sz="2203">
                    <a:solidFill>
                      <a:srgbClr val="FFFFFF"/>
                    </a:solidFill>
                  </a:defRPr>
                </a:pPr>
                <a:r>
                  <a:t>College fairs</a:t>
                </a:r>
              </a:p>
              <a:p>
                <a:pPr marL="279858" indent="-279858" defTabSz="914400">
                  <a:buSzPct val="100000"/>
                  <a:buChar char="•"/>
                  <a:defRPr sz="2203">
                    <a:solidFill>
                      <a:srgbClr val="FFFFFF"/>
                    </a:solidFill>
                  </a:defRPr>
                </a:pPr>
                <a:r>
                  <a:t>Private visits at your school</a:t>
                </a:r>
              </a:p>
            </p:txBody>
          </p:sp>
        </p:grpSp>
        <p:sp>
          <p:nvSpPr>
            <p:cNvPr id="182" name="Shape 182"/>
            <p:cNvSpPr/>
            <p:nvPr/>
          </p:nvSpPr>
          <p:spPr>
            <a:xfrm>
              <a:off x="2070950" y="494416"/>
              <a:ext cx="410460" cy="410459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85" name="Group 185"/>
            <p:cNvGrpSpPr/>
            <p:nvPr/>
          </p:nvGrpSpPr>
          <p:grpSpPr>
            <a:xfrm>
              <a:off x="2686639" y="0"/>
              <a:ext cx="1865722" cy="4262347"/>
              <a:chOff x="0" y="0"/>
              <a:chExt cx="1865721" cy="4262346"/>
            </a:xfrm>
          </p:grpSpPr>
          <p:sp>
            <p:nvSpPr>
              <p:cNvPr id="183" name="Shape 183"/>
              <p:cNvSpPr/>
              <p:nvPr/>
            </p:nvSpPr>
            <p:spPr>
              <a:xfrm>
                <a:off x="0" y="0"/>
                <a:ext cx="1865722" cy="1399292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2203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4" name="Shape 184"/>
              <p:cNvSpPr/>
              <p:nvPr/>
            </p:nvSpPr>
            <p:spPr>
              <a:xfrm>
                <a:off x="30706" y="30706"/>
                <a:ext cx="1804309" cy="4231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defTabSz="914400">
                  <a:defRPr b="1" sz="800"/>
                </a:pPr>
                <a:r>
                  <a:t> </a:t>
                </a:r>
                <a:r>
                  <a:rPr sz="2400">
                    <a:solidFill>
                      <a:srgbClr val="D99694"/>
                    </a:solidFill>
                  </a:rPr>
                  <a:t>Scholarships</a:t>
                </a:r>
                <a:endParaRPr sz="2400">
                  <a:solidFill>
                    <a:srgbClr val="D99694"/>
                  </a:solidFill>
                </a:endParaRPr>
              </a:p>
              <a:p>
                <a:pPr marL="279858" indent="-279858" algn="ctr" defTabSz="914400">
                  <a:buSzPct val="100000"/>
                  <a:buChar char="•"/>
                  <a:defRPr sz="2203">
                    <a:solidFill>
                      <a:srgbClr val="FFFFFF"/>
                    </a:solidFill>
                  </a:defRPr>
                </a:pPr>
                <a:r>
                  <a:t>Search engines</a:t>
                </a:r>
              </a:p>
              <a:p>
                <a:pPr marL="279858" indent="-279858" defTabSz="914400">
                  <a:buSzPct val="100000"/>
                  <a:buChar char="•"/>
                  <a:defRPr sz="2203">
                    <a:solidFill>
                      <a:srgbClr val="FFFFFF"/>
                    </a:solidFill>
                  </a:defRPr>
                </a:pPr>
                <a:r>
                  <a:t>Employer</a:t>
                </a:r>
              </a:p>
              <a:p>
                <a:pPr marL="279858" indent="-279858" defTabSz="914400">
                  <a:buSzPct val="100000"/>
                  <a:buChar char="•"/>
                  <a:defRPr sz="2203">
                    <a:solidFill>
                      <a:srgbClr val="FFFFFF"/>
                    </a:solidFill>
                  </a:defRPr>
                </a:pPr>
                <a:r>
                  <a:t>Banks</a:t>
                </a:r>
              </a:p>
              <a:p>
                <a:pPr marL="279858" indent="-279858" defTabSz="914400">
                  <a:buSzPct val="100000"/>
                  <a:buChar char="•"/>
                  <a:defRPr sz="2203">
                    <a:solidFill>
                      <a:srgbClr val="FFFFFF"/>
                    </a:solidFill>
                  </a:defRPr>
                </a:pPr>
                <a:r>
                  <a:t>Churches/civic groups/social organizations</a:t>
                </a:r>
              </a:p>
            </p:txBody>
          </p:sp>
        </p:grpSp>
        <p:sp>
          <p:nvSpPr>
            <p:cNvPr id="186" name="Shape 186"/>
            <p:cNvSpPr/>
            <p:nvPr/>
          </p:nvSpPr>
          <p:spPr>
            <a:xfrm>
              <a:off x="4757590" y="494416"/>
              <a:ext cx="410459" cy="410459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89" name="Group 189"/>
            <p:cNvGrpSpPr/>
            <p:nvPr/>
          </p:nvGrpSpPr>
          <p:grpSpPr>
            <a:xfrm>
              <a:off x="5373278" y="0"/>
              <a:ext cx="1865723" cy="1823947"/>
              <a:chOff x="0" y="0"/>
              <a:chExt cx="1865721" cy="1823946"/>
            </a:xfrm>
          </p:grpSpPr>
          <p:sp>
            <p:nvSpPr>
              <p:cNvPr id="187" name="Shape 187"/>
              <p:cNvSpPr/>
              <p:nvPr/>
            </p:nvSpPr>
            <p:spPr>
              <a:xfrm>
                <a:off x="0" y="0"/>
                <a:ext cx="1865722" cy="1399292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2203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30706" y="30706"/>
                <a:ext cx="1804309" cy="1793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defTabSz="914400">
                  <a:defRPr b="1" sz="2400">
                    <a:solidFill>
                      <a:srgbClr val="D99694"/>
                    </a:solidFill>
                  </a:defRPr>
                </a:pPr>
                <a:r>
                  <a:t>Research Colleges</a:t>
                </a:r>
              </a:p>
              <a:p>
                <a:pPr marL="279858" indent="-279858" defTabSz="914400">
                  <a:buSzPct val="100000"/>
                  <a:buChar char="•"/>
                  <a:defRPr sz="2203">
                    <a:solidFill>
                      <a:srgbClr val="FFFFFF"/>
                    </a:solidFill>
                  </a:defRPr>
                </a:pPr>
                <a:r>
                  <a:t>Internet</a:t>
                </a:r>
              </a:p>
              <a:p>
                <a:pPr marL="279858" indent="-279858" defTabSz="914400">
                  <a:buSzPct val="100000"/>
                  <a:buChar char="•"/>
                  <a:defRPr sz="2203">
                    <a:solidFill>
                      <a:srgbClr val="FFFFFF"/>
                    </a:solidFill>
                  </a:defRPr>
                </a:pPr>
                <a:r>
                  <a:t>Campus visits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afterEffect" presetSubtype="0" presetID="6" grpId="1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11.jpeg" descr="EDSpptGFX_042214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998" y="-7035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/>
        </p:nvSpPr>
        <p:spPr>
          <a:xfrm rot="480000">
            <a:off x="302028" y="1904806"/>
            <a:ext cx="3200401" cy="222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400">
                <a:solidFill>
                  <a:srgbClr val="D99694"/>
                </a:solidFill>
              </a:defRPr>
            </a:pPr>
            <a:r>
              <a:t>Going to College</a:t>
            </a:r>
            <a:br/>
            <a:r>
              <a: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should you be looking for?</a:t>
            </a:r>
          </a:p>
        </p:txBody>
      </p:sp>
      <p:grpSp>
        <p:nvGrpSpPr>
          <p:cNvPr id="224" name="Group 224"/>
          <p:cNvGrpSpPr/>
          <p:nvPr/>
        </p:nvGrpSpPr>
        <p:grpSpPr>
          <a:xfrm>
            <a:off x="4275909" y="982825"/>
            <a:ext cx="4343401" cy="4865092"/>
            <a:chOff x="0" y="0"/>
            <a:chExt cx="4343400" cy="4865090"/>
          </a:xfrm>
        </p:grpSpPr>
        <p:grpSp>
          <p:nvGrpSpPr>
            <p:cNvPr id="196" name="Group 196"/>
            <p:cNvGrpSpPr/>
            <p:nvPr/>
          </p:nvGrpSpPr>
          <p:grpSpPr>
            <a:xfrm>
              <a:off x="0" y="-1"/>
              <a:ext cx="4343400" cy="675642"/>
              <a:chOff x="0" y="0"/>
              <a:chExt cx="4343400" cy="675640"/>
            </a:xfrm>
          </p:grpSpPr>
          <p:sp>
            <p:nvSpPr>
              <p:cNvPr id="194" name="Shape 194"/>
              <p:cNvSpPr/>
              <p:nvPr/>
            </p:nvSpPr>
            <p:spPr>
              <a:xfrm>
                <a:off x="0" y="140690"/>
                <a:ext cx="4343400" cy="394260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20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195" name="Shape 195"/>
              <p:cNvSpPr/>
              <p:nvPr/>
            </p:nvSpPr>
            <p:spPr>
              <a:xfrm>
                <a:off x="8651" y="0"/>
                <a:ext cx="4326098" cy="6756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20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Your boyfriend/girlfriend is going there</a:t>
                </a:r>
              </a:p>
            </p:txBody>
          </p:sp>
        </p:grpSp>
        <p:grpSp>
          <p:nvGrpSpPr>
            <p:cNvPr id="199" name="Group 199"/>
            <p:cNvGrpSpPr/>
            <p:nvPr/>
          </p:nvGrpSpPr>
          <p:grpSpPr>
            <a:xfrm>
              <a:off x="0" y="621817"/>
              <a:ext cx="4343400" cy="394260"/>
              <a:chOff x="0" y="0"/>
              <a:chExt cx="4343400" cy="394258"/>
            </a:xfrm>
          </p:grpSpPr>
          <p:sp>
            <p:nvSpPr>
              <p:cNvPr id="197" name="Shape 197"/>
              <p:cNvSpPr/>
              <p:nvPr/>
            </p:nvSpPr>
            <p:spPr>
              <a:xfrm>
                <a:off x="0" y="0"/>
                <a:ext cx="4343400" cy="394259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20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198" name="Shape 198"/>
              <p:cNvSpPr/>
              <p:nvPr/>
            </p:nvSpPr>
            <p:spPr>
              <a:xfrm>
                <a:off x="8651" y="5359"/>
                <a:ext cx="4326098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20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Your best friend is going there</a:t>
                </a:r>
              </a:p>
            </p:txBody>
          </p:sp>
        </p:grpSp>
        <p:grpSp>
          <p:nvGrpSpPr>
            <p:cNvPr id="202" name="Group 202"/>
            <p:cNvGrpSpPr/>
            <p:nvPr/>
          </p:nvGrpSpPr>
          <p:grpSpPr>
            <a:xfrm>
              <a:off x="0" y="1102944"/>
              <a:ext cx="4343400" cy="394259"/>
              <a:chOff x="0" y="0"/>
              <a:chExt cx="4343400" cy="394258"/>
            </a:xfrm>
          </p:grpSpPr>
          <p:sp>
            <p:nvSpPr>
              <p:cNvPr id="200" name="Shape 200"/>
              <p:cNvSpPr/>
              <p:nvPr/>
            </p:nvSpPr>
            <p:spPr>
              <a:xfrm>
                <a:off x="0" y="0"/>
                <a:ext cx="4343400" cy="394259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20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8651" y="5359"/>
                <a:ext cx="4326098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20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It’s a party school</a:t>
                </a:r>
              </a:p>
            </p:txBody>
          </p:sp>
        </p:grpSp>
        <p:grpSp>
          <p:nvGrpSpPr>
            <p:cNvPr id="205" name="Group 205"/>
            <p:cNvGrpSpPr/>
            <p:nvPr/>
          </p:nvGrpSpPr>
          <p:grpSpPr>
            <a:xfrm>
              <a:off x="0" y="1584070"/>
              <a:ext cx="4343400" cy="394260"/>
              <a:chOff x="0" y="0"/>
              <a:chExt cx="4343400" cy="394258"/>
            </a:xfrm>
          </p:grpSpPr>
          <p:sp>
            <p:nvSpPr>
              <p:cNvPr id="203" name="Shape 203"/>
              <p:cNvSpPr/>
              <p:nvPr/>
            </p:nvSpPr>
            <p:spPr>
              <a:xfrm>
                <a:off x="0" y="0"/>
                <a:ext cx="4343400" cy="394259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20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8651" y="5359"/>
                <a:ext cx="4326098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20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You decided in the 7th grade </a:t>
                </a:r>
              </a:p>
            </p:txBody>
          </p:sp>
        </p:grpSp>
        <p:grpSp>
          <p:nvGrpSpPr>
            <p:cNvPr id="208" name="Group 208"/>
            <p:cNvGrpSpPr/>
            <p:nvPr/>
          </p:nvGrpSpPr>
          <p:grpSpPr>
            <a:xfrm>
              <a:off x="0" y="2065197"/>
              <a:ext cx="4343400" cy="394260"/>
              <a:chOff x="0" y="0"/>
              <a:chExt cx="4343400" cy="394258"/>
            </a:xfrm>
          </p:grpSpPr>
          <p:sp>
            <p:nvSpPr>
              <p:cNvPr id="206" name="Shape 206"/>
              <p:cNvSpPr/>
              <p:nvPr/>
            </p:nvSpPr>
            <p:spPr>
              <a:xfrm>
                <a:off x="0" y="0"/>
                <a:ext cx="4343400" cy="394259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20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8651" y="5359"/>
                <a:ext cx="4326098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20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Your mom and dad are alumni</a:t>
                </a:r>
              </a:p>
            </p:txBody>
          </p:sp>
        </p:grpSp>
        <p:grpSp>
          <p:nvGrpSpPr>
            <p:cNvPr id="211" name="Group 211"/>
            <p:cNvGrpSpPr/>
            <p:nvPr/>
          </p:nvGrpSpPr>
          <p:grpSpPr>
            <a:xfrm>
              <a:off x="0" y="2546324"/>
              <a:ext cx="4343400" cy="394260"/>
              <a:chOff x="0" y="0"/>
              <a:chExt cx="4343400" cy="394258"/>
            </a:xfrm>
          </p:grpSpPr>
          <p:sp>
            <p:nvSpPr>
              <p:cNvPr id="209" name="Shape 209"/>
              <p:cNvSpPr/>
              <p:nvPr/>
            </p:nvSpPr>
            <p:spPr>
              <a:xfrm>
                <a:off x="0" y="0"/>
                <a:ext cx="4343400" cy="394259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20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210" name="Shape 210"/>
              <p:cNvSpPr/>
              <p:nvPr/>
            </p:nvSpPr>
            <p:spPr>
              <a:xfrm>
                <a:off x="8651" y="5359"/>
                <a:ext cx="4326098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20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It has a good football team</a:t>
                </a:r>
              </a:p>
            </p:txBody>
          </p:sp>
        </p:grpSp>
        <p:grpSp>
          <p:nvGrpSpPr>
            <p:cNvPr id="214" name="Group 214"/>
            <p:cNvGrpSpPr/>
            <p:nvPr/>
          </p:nvGrpSpPr>
          <p:grpSpPr>
            <a:xfrm>
              <a:off x="0" y="2912160"/>
              <a:ext cx="4343400" cy="624841"/>
              <a:chOff x="0" y="0"/>
              <a:chExt cx="4343400" cy="624840"/>
            </a:xfrm>
          </p:grpSpPr>
          <p:sp>
            <p:nvSpPr>
              <p:cNvPr id="212" name="Shape 212"/>
              <p:cNvSpPr/>
              <p:nvPr/>
            </p:nvSpPr>
            <p:spPr>
              <a:xfrm>
                <a:off x="0" y="115290"/>
                <a:ext cx="4343400" cy="394260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213" name="Shape 213"/>
              <p:cNvSpPr/>
              <p:nvPr/>
            </p:nvSpPr>
            <p:spPr>
              <a:xfrm>
                <a:off x="8651" y="0"/>
                <a:ext cx="4326098" cy="6248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Your school counselor told you to pick it</a:t>
                </a:r>
              </a:p>
            </p:txBody>
          </p:sp>
        </p:grpSp>
        <p:grpSp>
          <p:nvGrpSpPr>
            <p:cNvPr id="217" name="Group 217"/>
            <p:cNvGrpSpPr/>
            <p:nvPr/>
          </p:nvGrpSpPr>
          <p:grpSpPr>
            <a:xfrm>
              <a:off x="0" y="3508577"/>
              <a:ext cx="4343400" cy="394260"/>
              <a:chOff x="0" y="0"/>
              <a:chExt cx="4343400" cy="394258"/>
            </a:xfrm>
          </p:grpSpPr>
          <p:sp>
            <p:nvSpPr>
              <p:cNvPr id="215" name="Shape 215"/>
              <p:cNvSpPr/>
              <p:nvPr/>
            </p:nvSpPr>
            <p:spPr>
              <a:xfrm>
                <a:off x="0" y="0"/>
                <a:ext cx="4343400" cy="394259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20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216" name="Shape 216"/>
              <p:cNvSpPr/>
              <p:nvPr/>
            </p:nvSpPr>
            <p:spPr>
              <a:xfrm>
                <a:off x="8651" y="5359"/>
                <a:ext cx="4326098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20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The school is prestigious</a:t>
                </a:r>
              </a:p>
            </p:txBody>
          </p:sp>
        </p:grpSp>
        <p:grpSp>
          <p:nvGrpSpPr>
            <p:cNvPr id="220" name="Group 220"/>
            <p:cNvGrpSpPr/>
            <p:nvPr/>
          </p:nvGrpSpPr>
          <p:grpSpPr>
            <a:xfrm>
              <a:off x="0" y="3989704"/>
              <a:ext cx="4343400" cy="394260"/>
              <a:chOff x="0" y="0"/>
              <a:chExt cx="4343400" cy="394258"/>
            </a:xfrm>
          </p:grpSpPr>
          <p:sp>
            <p:nvSpPr>
              <p:cNvPr id="218" name="Shape 218"/>
              <p:cNvSpPr/>
              <p:nvPr/>
            </p:nvSpPr>
            <p:spPr>
              <a:xfrm>
                <a:off x="0" y="0"/>
                <a:ext cx="4343400" cy="394259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20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219" name="Shape 219"/>
              <p:cNvSpPr/>
              <p:nvPr/>
            </p:nvSpPr>
            <p:spPr>
              <a:xfrm>
                <a:off x="8651" y="5359"/>
                <a:ext cx="4326098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20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The tuition is low</a:t>
                </a:r>
              </a:p>
            </p:txBody>
          </p:sp>
        </p:grpSp>
        <p:grpSp>
          <p:nvGrpSpPr>
            <p:cNvPr id="223" name="Group 223"/>
            <p:cNvGrpSpPr/>
            <p:nvPr/>
          </p:nvGrpSpPr>
          <p:grpSpPr>
            <a:xfrm>
              <a:off x="0" y="4470831"/>
              <a:ext cx="4343400" cy="394260"/>
              <a:chOff x="0" y="0"/>
              <a:chExt cx="4343400" cy="394258"/>
            </a:xfrm>
          </p:grpSpPr>
          <p:sp>
            <p:nvSpPr>
              <p:cNvPr id="221" name="Shape 221"/>
              <p:cNvSpPr/>
              <p:nvPr/>
            </p:nvSpPr>
            <p:spPr>
              <a:xfrm>
                <a:off x="0" y="0"/>
                <a:ext cx="4343400" cy="394259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 b="1" sz="2000">
                    <a:solidFill>
                      <a:srgbClr val="D99694"/>
                    </a:solidFill>
                  </a:defRPr>
                </a:pPr>
              </a:p>
            </p:txBody>
          </p:sp>
          <p:sp>
            <p:nvSpPr>
              <p:cNvPr id="222" name="Shape 222"/>
              <p:cNvSpPr/>
              <p:nvPr/>
            </p:nvSpPr>
            <p:spPr>
              <a:xfrm>
                <a:off x="8651" y="5359"/>
                <a:ext cx="4326098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 defTabSz="914400">
                  <a:defRPr b="1" sz="2000">
                    <a:solidFill>
                      <a:srgbClr val="D99694"/>
                    </a:solidFill>
                  </a:defRPr>
                </a:lvl1pPr>
              </a:lstStyle>
              <a:p>
                <a:pPr/>
                <a:r>
                  <a:t>It looks good in the guidebook</a:t>
                </a:r>
              </a:p>
            </p:txBody>
          </p:sp>
        </p:grpSp>
      </p:grpSp>
      <p:sp>
        <p:nvSpPr>
          <p:cNvPr id="225" name="Shape 225"/>
          <p:cNvSpPr/>
          <p:nvPr/>
        </p:nvSpPr>
        <p:spPr>
          <a:xfrm>
            <a:off x="2133600" y="376409"/>
            <a:ext cx="7205003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0070C0"/>
                </a:solidFill>
              </a:defRPr>
            </a:lvl1pPr>
          </a:lstStyle>
          <a:p>
            <a:pPr/>
            <a:r>
              <a:t>Top 10 reasons NOT to Choose a College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9.jpeg" descr="EDSpptGFX_042214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758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>
            <a:off x="647700" y="439977"/>
            <a:ext cx="4800600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400">
                <a:solidFill>
                  <a:srgbClr val="D99694"/>
                </a:solidFill>
              </a:defRPr>
            </a:pPr>
            <a:r>
              <a:t>Going to College</a:t>
            </a:r>
            <a:br/>
          </a:p>
        </p:txBody>
      </p:sp>
      <p:pic>
        <p:nvPicPr>
          <p:cNvPr id="229" name="image1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000" y="1452248"/>
            <a:ext cx="2895600" cy="608352"/>
          </a:xfrm>
          <a:prstGeom prst="rect">
            <a:avLst/>
          </a:prstGeom>
          <a:ln w="38100">
            <a:solidFill>
              <a:srgbClr val="C0C0C0"/>
            </a:solidFill>
            <a:miter/>
          </a:ln>
        </p:spPr>
      </p:pic>
      <p:grpSp>
        <p:nvGrpSpPr>
          <p:cNvPr id="232" name="Group 232"/>
          <p:cNvGrpSpPr/>
          <p:nvPr/>
        </p:nvGrpSpPr>
        <p:grpSpPr>
          <a:xfrm>
            <a:off x="371340" y="2565974"/>
            <a:ext cx="3210061" cy="3377626"/>
            <a:chOff x="0" y="0"/>
            <a:chExt cx="3210060" cy="3377624"/>
          </a:xfrm>
        </p:grpSpPr>
        <p:sp>
          <p:nvSpPr>
            <p:cNvPr id="230" name="Shape 230"/>
            <p:cNvSpPr/>
            <p:nvPr/>
          </p:nvSpPr>
          <p:spPr>
            <a:xfrm>
              <a:off x="0" y="0"/>
              <a:ext cx="3210061" cy="3377625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31" name="image1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210061" cy="3377625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233" name="image1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10000" y="2585337"/>
            <a:ext cx="4419600" cy="1669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1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10000" y="4343400"/>
            <a:ext cx="4419600" cy="1600200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/>
          <p:nvPr/>
        </p:nvSpPr>
        <p:spPr>
          <a:xfrm>
            <a:off x="5696243" y="443978"/>
            <a:ext cx="2533358" cy="2057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200"/>
                </a:lnTo>
                <a:lnTo>
                  <a:pt x="9000" y="19200"/>
                </a:lnTo>
                <a:lnTo>
                  <a:pt x="6300" y="21600"/>
                </a:lnTo>
                <a:lnTo>
                  <a:pt x="3600" y="19200"/>
                </a:lnTo>
                <a:lnTo>
                  <a:pt x="0" y="19200"/>
                </a:lnTo>
                <a:lnTo>
                  <a:pt x="0" y="11200"/>
                </a:lnTo>
                <a:close/>
              </a:path>
            </a:pathLst>
          </a:custGeom>
          <a:gradFill>
            <a:gsLst>
              <a:gs pos="0">
                <a:srgbClr val="3F80CE"/>
              </a:gs>
              <a:gs pos="100000">
                <a:schemeClr val="accent1">
                  <a:hueOff val="357503"/>
                  <a:satOff val="54545"/>
                  <a:lumOff val="29273"/>
                </a:schemeClr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6" name="Shape 236"/>
          <p:cNvSpPr/>
          <p:nvPr/>
        </p:nvSpPr>
        <p:spPr>
          <a:xfrm>
            <a:off x="5696242" y="635179"/>
            <a:ext cx="2533358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latin typeface="Tekton Pro Ext"/>
                <a:ea typeface="Tekton Pro Ext"/>
                <a:cs typeface="Tekton Pro Ext"/>
                <a:sym typeface="Tekton Pro Ext"/>
              </a:defRPr>
            </a:lvl1pPr>
          </a:lstStyle>
          <a:p>
            <a:pPr/>
            <a:r>
              <a:t>Begin your college search by viewing virtual tours of over 1,300 college campuses!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